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459" r:id="rId1"/>
  </p:sldMasterIdLst>
  <p:notesMasterIdLst>
    <p:notesMasterId r:id="rId31"/>
  </p:notesMasterIdLst>
  <p:handoutMasterIdLst>
    <p:handoutMasterId r:id="rId32"/>
  </p:handoutMasterIdLst>
  <p:sldIdLst>
    <p:sldId id="257" r:id="rId2"/>
    <p:sldId id="426" r:id="rId3"/>
    <p:sldId id="427" r:id="rId4"/>
    <p:sldId id="428" r:id="rId5"/>
    <p:sldId id="429" r:id="rId6"/>
    <p:sldId id="362" r:id="rId7"/>
    <p:sldId id="366" r:id="rId8"/>
    <p:sldId id="386" r:id="rId9"/>
    <p:sldId id="394" r:id="rId10"/>
    <p:sldId id="430" r:id="rId11"/>
    <p:sldId id="453" r:id="rId12"/>
    <p:sldId id="455" r:id="rId13"/>
    <p:sldId id="454" r:id="rId14"/>
    <p:sldId id="456" r:id="rId15"/>
    <p:sldId id="457" r:id="rId16"/>
    <p:sldId id="458" r:id="rId17"/>
    <p:sldId id="459" r:id="rId18"/>
    <p:sldId id="460" r:id="rId19"/>
    <p:sldId id="461" r:id="rId20"/>
    <p:sldId id="462" r:id="rId21"/>
    <p:sldId id="463" r:id="rId22"/>
    <p:sldId id="464" r:id="rId23"/>
    <p:sldId id="465" r:id="rId24"/>
    <p:sldId id="466" r:id="rId25"/>
    <p:sldId id="467" r:id="rId26"/>
    <p:sldId id="468" r:id="rId27"/>
    <p:sldId id="469" r:id="rId28"/>
    <p:sldId id="470" r:id="rId29"/>
    <p:sldId id="448" r:id="rId30"/>
  </p:sldIdLst>
  <p:sldSz cx="9144000" cy="6858000" type="screen4x3"/>
  <p:notesSz cx="7077075" cy="9051925"/>
  <p:defaultTextStyle>
    <a:defPPr>
      <a:defRPr lang="en-US"/>
    </a:defPPr>
    <a:lvl1pPr algn="l" rtl="0" fontAlgn="base">
      <a:spcBef>
        <a:spcPct val="0"/>
      </a:spcBef>
      <a:spcAft>
        <a:spcPct val="0"/>
      </a:spcAft>
      <a:defRPr sz="2800" kern="1200">
        <a:solidFill>
          <a:schemeClr val="tx1"/>
        </a:solidFill>
        <a:latin typeface="Times New Roman" pitchFamily="18" charset="0"/>
        <a:ea typeface="+mn-ea"/>
        <a:cs typeface="+mn-cs"/>
      </a:defRPr>
    </a:lvl1pPr>
    <a:lvl2pPr marL="457200" algn="l" rtl="0" fontAlgn="base">
      <a:spcBef>
        <a:spcPct val="0"/>
      </a:spcBef>
      <a:spcAft>
        <a:spcPct val="0"/>
      </a:spcAft>
      <a:defRPr sz="2800" kern="1200">
        <a:solidFill>
          <a:schemeClr val="tx1"/>
        </a:solidFill>
        <a:latin typeface="Times New Roman" pitchFamily="18" charset="0"/>
        <a:ea typeface="+mn-ea"/>
        <a:cs typeface="+mn-cs"/>
      </a:defRPr>
    </a:lvl2pPr>
    <a:lvl3pPr marL="914400" algn="l" rtl="0" fontAlgn="base">
      <a:spcBef>
        <a:spcPct val="0"/>
      </a:spcBef>
      <a:spcAft>
        <a:spcPct val="0"/>
      </a:spcAft>
      <a:defRPr sz="2800" kern="1200">
        <a:solidFill>
          <a:schemeClr val="tx1"/>
        </a:solidFill>
        <a:latin typeface="Times New Roman" pitchFamily="18" charset="0"/>
        <a:ea typeface="+mn-ea"/>
        <a:cs typeface="+mn-cs"/>
      </a:defRPr>
    </a:lvl3pPr>
    <a:lvl4pPr marL="1371600" algn="l" rtl="0" fontAlgn="base">
      <a:spcBef>
        <a:spcPct val="0"/>
      </a:spcBef>
      <a:spcAft>
        <a:spcPct val="0"/>
      </a:spcAft>
      <a:defRPr sz="2800" kern="1200">
        <a:solidFill>
          <a:schemeClr val="tx1"/>
        </a:solidFill>
        <a:latin typeface="Times New Roman" pitchFamily="18" charset="0"/>
        <a:ea typeface="+mn-ea"/>
        <a:cs typeface="+mn-cs"/>
      </a:defRPr>
    </a:lvl4pPr>
    <a:lvl5pPr marL="1828800" algn="l" rtl="0" fontAlgn="base">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5496"/>
    <a:srgbClr val="1E46C8"/>
    <a:srgbClr val="224FDE"/>
    <a:srgbClr val="F1DB55"/>
    <a:srgbClr val="FF0000"/>
    <a:srgbClr val="009900"/>
    <a:srgbClr val="EAEAE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89" autoAdjust="0"/>
    <p:restoredTop sz="94660"/>
  </p:normalViewPr>
  <p:slideViewPr>
    <p:cSldViewPr>
      <p:cViewPr>
        <p:scale>
          <a:sx n="100" d="100"/>
          <a:sy n="100" d="100"/>
        </p:scale>
        <p:origin x="-192" y="360"/>
      </p:cViewPr>
      <p:guideLst>
        <p:guide orient="horz" pos="2304"/>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Lst>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5" d="100"/>
          <a:sy n="55" d="100"/>
        </p:scale>
        <p:origin x="-1752" y="-84"/>
      </p:cViewPr>
      <p:guideLst>
        <p:guide orient="horz" pos="2851"/>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12.xml"/><Relationship Id="rId13" Type="http://schemas.openxmlformats.org/officeDocument/2006/relationships/slide" Target="slides/slide17.xml"/><Relationship Id="rId3" Type="http://schemas.openxmlformats.org/officeDocument/2006/relationships/slide" Target="slides/slide7.xml"/><Relationship Id="rId7" Type="http://schemas.openxmlformats.org/officeDocument/2006/relationships/slide" Target="slides/slide11.xml"/><Relationship Id="rId12" Type="http://schemas.openxmlformats.org/officeDocument/2006/relationships/slide" Target="slides/slide16.xml"/><Relationship Id="rId2" Type="http://schemas.openxmlformats.org/officeDocument/2006/relationships/slide" Target="slides/slide6.xml"/><Relationship Id="rId1" Type="http://schemas.openxmlformats.org/officeDocument/2006/relationships/slide" Target="slides/slide1.xml"/><Relationship Id="rId6" Type="http://schemas.openxmlformats.org/officeDocument/2006/relationships/slide" Target="slides/slide10.xml"/><Relationship Id="rId11" Type="http://schemas.openxmlformats.org/officeDocument/2006/relationships/slide" Target="slides/slide15.xml"/><Relationship Id="rId5" Type="http://schemas.openxmlformats.org/officeDocument/2006/relationships/slide" Target="slides/slide9.xml"/><Relationship Id="rId15" Type="http://schemas.openxmlformats.org/officeDocument/2006/relationships/slide" Target="slides/slide27.xml"/><Relationship Id="rId10" Type="http://schemas.openxmlformats.org/officeDocument/2006/relationships/slide" Target="slides/slide14.xml"/><Relationship Id="rId4" Type="http://schemas.openxmlformats.org/officeDocument/2006/relationships/slide" Target="slides/slide8.xml"/><Relationship Id="rId9" Type="http://schemas.openxmlformats.org/officeDocument/2006/relationships/slide" Target="slides/slide13.xml"/><Relationship Id="rId14" Type="http://schemas.openxmlformats.org/officeDocument/2006/relationships/slide" Target="slides/slide2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0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06"/>
          </a:xfrm>
          <a:prstGeom prst="rect">
            <a:avLst/>
          </a:prstGeom>
        </p:spPr>
        <p:txBody>
          <a:bodyPr vert="horz" lIns="91440" tIns="45720" rIns="91440" bIns="45720" rtlCol="0"/>
          <a:lstStyle>
            <a:lvl1pPr algn="r">
              <a:defRPr sz="1200"/>
            </a:lvl1pPr>
          </a:lstStyle>
          <a:p>
            <a:fld id="{1C4D4939-7380-4671-8519-5635319CC3A8}" type="datetimeFigureOut">
              <a:rPr lang="en-US" smtClean="0"/>
              <a:pPr/>
              <a:t>9/13/2011</a:t>
            </a:fld>
            <a:endParaRPr lang="en-US"/>
          </a:p>
        </p:txBody>
      </p:sp>
      <p:sp>
        <p:nvSpPr>
          <p:cNvPr id="4" name="Footer Placeholder 3"/>
          <p:cNvSpPr>
            <a:spLocks noGrp="1"/>
          </p:cNvSpPr>
          <p:nvPr>
            <p:ph type="ftr" sz="quarter" idx="2"/>
          </p:nvPr>
        </p:nvSpPr>
        <p:spPr>
          <a:xfrm>
            <a:off x="0" y="8597473"/>
            <a:ext cx="3066733" cy="45290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97473"/>
            <a:ext cx="3066733" cy="452906"/>
          </a:xfrm>
          <a:prstGeom prst="rect">
            <a:avLst/>
          </a:prstGeom>
        </p:spPr>
        <p:txBody>
          <a:bodyPr vert="horz" lIns="91440" tIns="45720" rIns="91440" bIns="45720" rtlCol="0" anchor="b"/>
          <a:lstStyle>
            <a:lvl1pPr algn="r">
              <a:defRPr sz="1200"/>
            </a:lvl1pPr>
          </a:lstStyle>
          <a:p>
            <a:fld id="{56222366-D6CF-4CFB-A9D1-21796009ADB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0"/>
            <a:ext cx="3067050" cy="4524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charset="0"/>
              </a:defRPr>
            </a:lvl1pPr>
          </a:lstStyle>
          <a:p>
            <a:pPr>
              <a:defRPr/>
            </a:pPr>
            <a:endParaRPr lang="en-US"/>
          </a:p>
        </p:txBody>
      </p:sp>
      <p:sp>
        <p:nvSpPr>
          <p:cNvPr id="5123" name="Rectangle 3"/>
          <p:cNvSpPr>
            <a:spLocks noGrp="1" noChangeArrowheads="1"/>
          </p:cNvSpPr>
          <p:nvPr>
            <p:ph type="dt" idx="1"/>
          </p:nvPr>
        </p:nvSpPr>
        <p:spPr bwMode="auto">
          <a:xfrm>
            <a:off x="4010025" y="0"/>
            <a:ext cx="3067050" cy="4524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charset="0"/>
              </a:defRPr>
            </a:lvl1pPr>
          </a:lstStyle>
          <a:p>
            <a:pPr>
              <a:defRPr/>
            </a:pPr>
            <a:endParaRPr lang="en-US"/>
          </a:p>
        </p:txBody>
      </p:sp>
      <p:sp>
        <p:nvSpPr>
          <p:cNvPr id="30724" name="Rectangle 4"/>
          <p:cNvSpPr>
            <a:spLocks noGrp="1" noRot="1" noChangeAspect="1" noChangeArrowheads="1" noTextEdit="1"/>
          </p:cNvSpPr>
          <p:nvPr>
            <p:ph type="sldImg" idx="2"/>
          </p:nvPr>
        </p:nvSpPr>
        <p:spPr bwMode="auto">
          <a:xfrm>
            <a:off x="1276350" y="679450"/>
            <a:ext cx="4524375" cy="3394075"/>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42976" y="4298951"/>
            <a:ext cx="5191125" cy="407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1" y="8599489"/>
            <a:ext cx="3067050" cy="4524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charset="0"/>
              </a:defRPr>
            </a:lvl1pPr>
          </a:lstStyle>
          <a:p>
            <a:pPr>
              <a:defRPr/>
            </a:pPr>
            <a:endParaRPr lang="en-US"/>
          </a:p>
        </p:txBody>
      </p:sp>
      <p:sp>
        <p:nvSpPr>
          <p:cNvPr id="5127" name="Rectangle 7"/>
          <p:cNvSpPr>
            <a:spLocks noGrp="1" noChangeArrowheads="1"/>
          </p:cNvSpPr>
          <p:nvPr>
            <p:ph type="sldNum" sz="quarter" idx="5"/>
          </p:nvPr>
        </p:nvSpPr>
        <p:spPr bwMode="auto">
          <a:xfrm>
            <a:off x="4010025" y="8599489"/>
            <a:ext cx="3067050" cy="4524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charset="0"/>
              </a:defRPr>
            </a:lvl1pPr>
          </a:lstStyle>
          <a:p>
            <a:pPr>
              <a:defRPr/>
            </a:pPr>
            <a:fld id="{54CBD475-43CA-4D04-8B06-8AF00D3F5E3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A635867E-CB28-4485-A4A0-585CA538B296}" type="slidenum">
              <a:rPr lang="en-US" smtClean="0">
                <a:latin typeface="Times New Roman" pitchFamily="18" charset="0"/>
              </a:rPr>
              <a:pPr/>
              <a:t>1</a:t>
            </a:fld>
            <a:endParaRPr lang="en-US" smtClean="0">
              <a:latin typeface="Times New Roman" pitchFamily="18"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F8B5F6E6-11A0-4DEB-8353-3FEA595D305C}" type="slidenum">
              <a:rPr lang="en-US" smtClean="0">
                <a:latin typeface="Times New Roman" pitchFamily="18" charset="0"/>
              </a:rPr>
              <a:pPr/>
              <a:t>6</a:t>
            </a:fld>
            <a:endParaRPr lang="en-US" smtClean="0">
              <a:latin typeface="Times New Roman" pitchFamily="18" charset="0"/>
            </a:endParaRPr>
          </a:p>
        </p:txBody>
      </p:sp>
      <p:sp>
        <p:nvSpPr>
          <p:cNvPr id="32771" name="Rectangle 2"/>
          <p:cNvSpPr>
            <a:spLocks noGrp="1" noRot="1" noChangeAspect="1" noChangeArrowheads="1" noTextEdit="1"/>
          </p:cNvSpPr>
          <p:nvPr>
            <p:ph type="sldImg"/>
          </p:nvPr>
        </p:nvSpPr>
        <p:spPr>
          <a:solidFill>
            <a:srgbClr val="FFFFFF"/>
          </a:solidFill>
          <a:ln/>
        </p:spPr>
      </p:sp>
      <p:sp>
        <p:nvSpPr>
          <p:cNvPr id="32772" name="Rectangle 3"/>
          <p:cNvSpPr>
            <a:spLocks noGrp="1" noChangeArrowheads="1"/>
          </p:cNvSpPr>
          <p:nvPr>
            <p:ph type="body" idx="1"/>
          </p:nvPr>
        </p:nvSpPr>
        <p:spPr>
          <a:solidFill>
            <a:srgbClr val="FFFFFF"/>
          </a:solidFill>
          <a:ln>
            <a:solidFill>
              <a:srgbClr val="000000"/>
            </a:solidFill>
          </a:ln>
        </p:spPr>
        <p:txBody>
          <a:bodyPr/>
          <a:lstStyle/>
          <a:p>
            <a:r>
              <a:rPr lang="en-US" smtClean="0">
                <a:latin typeface="Times New Roman" pitchFamily="18" charset="0"/>
              </a:rPr>
              <a:t>The EMS is integrated across all organizations. Therefore, having order and consistency of methodologies is important for looking at work activities and processes. With a set of integrated information, allocation of resources and evaluation of effects of processes can be done on a continual basis. Process mapping is a tool that provides a visual look at work as it occurs. Supply chain is a term that has been used for each contributor in a process. Minimizing impacts to the environment early in the process, improves the overall efficiency of that process. Looking at waste at the end of a process and asking how that waste could be prevented is an example of this. Ask the participants for some examples. Examples of recycling bottles may be used. Point out the specific example of recycling Corona beer bottles from the ship.</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0EDBC213-3203-4467-B658-5E40457C84EF}" type="slidenum">
              <a:rPr lang="en-US" smtClean="0">
                <a:latin typeface="Times New Roman" pitchFamily="18" charset="0"/>
              </a:rPr>
              <a:pPr/>
              <a:t>12</a:t>
            </a:fld>
            <a:endParaRPr lang="en-US" smtClean="0">
              <a:latin typeface="Times New Roman" pitchFamily="18" charset="0"/>
            </a:endParaRPr>
          </a:p>
        </p:txBody>
      </p:sp>
      <p:sp>
        <p:nvSpPr>
          <p:cNvPr id="31747" name="Rectangle 2"/>
          <p:cNvSpPr>
            <a:spLocks noGrp="1" noRot="1" noChangeAspect="1" noChangeArrowheads="1" noTextEdit="1"/>
          </p:cNvSpPr>
          <p:nvPr>
            <p:ph type="sldImg"/>
          </p:nvPr>
        </p:nvSpPr>
        <p:spPr>
          <a:solidFill>
            <a:srgbClr val="FFFFFF"/>
          </a:solidFill>
          <a:ln/>
        </p:spPr>
      </p:sp>
      <p:sp>
        <p:nvSpPr>
          <p:cNvPr id="31748" name="Rectangle 3"/>
          <p:cNvSpPr>
            <a:spLocks noGrp="1" noChangeArrowheads="1"/>
          </p:cNvSpPr>
          <p:nvPr>
            <p:ph type="body" idx="1"/>
          </p:nvPr>
        </p:nvSpPr>
        <p:spPr>
          <a:solidFill>
            <a:srgbClr val="FFFFFF"/>
          </a:solidFill>
          <a:ln>
            <a:solidFill>
              <a:srgbClr val="000000"/>
            </a:solidFill>
          </a:ln>
        </p:spPr>
        <p:txBody>
          <a:bodyPr/>
          <a:lstStyle/>
          <a:p>
            <a:r>
              <a:rPr lang="en-US" smtClean="0">
                <a:latin typeface="Times New Roman" pitchFamily="18" charset="0"/>
              </a:rPr>
              <a:t>The EMS is integrated across all organizations. Therefore, having order and consistency of methodologies is important for looking at work activities and processes. With a set of integrated information, allocation of resources and evaluation of effects of processes can be done on a continual basis. Process mapping is a tool that provides a visual look at work as it occurs. Supply chain is a term that has been used for each contributor in a process. Minimizing impacts to the environment early in the process, improves the overall efficiency of that process. Looking at waste at the end of a process and asking how that waste could be prevented is an example of this. Ask the participants for some examples. Examples of recycling bottles may be used. Point out the specific example of recycling Corona beer bottles from the ship.</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7826"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n-US" smtClean="0"/>
              <a:t>Click to edit Master title style</a:t>
            </a:r>
            <a:endParaRPr lang="en-US"/>
          </a:p>
        </p:txBody>
      </p:sp>
      <p:sp>
        <p:nvSpPr>
          <p:cNvPr id="7782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77831" name="Freeform 7"/>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endParaRPr lang="en-US"/>
          </a:p>
        </p:txBody>
      </p:sp>
      <p:sp>
        <p:nvSpPr>
          <p:cNvPr id="77832" name="Rectangle 8"/>
          <p:cNvSpPr>
            <a:spLocks noGrp="1" noChangeArrowheads="1"/>
          </p:cNvSpPr>
          <p:nvPr>
            <p:ph type="ftr" sz="quarter" idx="3"/>
          </p:nvPr>
        </p:nvSpPr>
        <p:spPr/>
        <p:txBody>
          <a:bodyPr/>
          <a:lstStyle>
            <a:lvl1pPr>
              <a:defRPr/>
            </a:lvl1pPr>
          </a:lstStyle>
          <a:p>
            <a:endParaRPr kumimoji="0" lang="en-US">
              <a:solidFill>
                <a:schemeClr val="accent1">
                  <a:tint val="20000"/>
                </a:schemeClr>
              </a:solidFill>
            </a:endParaRPr>
          </a:p>
        </p:txBody>
      </p:sp>
      <p:sp>
        <p:nvSpPr>
          <p:cNvPr id="77833" name="Rectangle 9"/>
          <p:cNvSpPr>
            <a:spLocks noGrp="1" noChangeArrowheads="1"/>
          </p:cNvSpPr>
          <p:nvPr>
            <p:ph type="sldNum" sz="quarter" idx="4"/>
          </p:nvPr>
        </p:nvSpPr>
        <p:spPr/>
        <p:txBody>
          <a:bodyPr/>
          <a:lstStyle>
            <a:lvl1pPr>
              <a:defRPr/>
            </a:lvl1pPr>
          </a:lstStyle>
          <a:p>
            <a:fld id="{D5BBC35B-A44B-4119-B8DA-DE9E3DFADA20}" type="slidenum">
              <a:rPr kumimoji="0" lang="en-US" smtClean="0"/>
              <a:pPr/>
              <a:t>‹#›</a:t>
            </a:fld>
            <a:endParaRPr kumimoji="0" lang="en-US" dirty="0">
              <a:solidFill>
                <a:srgbClr val="FFFFFF"/>
              </a:solidFill>
            </a:endParaRPr>
          </a:p>
        </p:txBody>
      </p:sp>
      <p:sp>
        <p:nvSpPr>
          <p:cNvPr id="77834" name="Rectangle 10"/>
          <p:cNvSpPr>
            <a:spLocks noGrp="1" noChangeArrowheads="1"/>
          </p:cNvSpPr>
          <p:nvPr>
            <p:ph type="dt" sz="quarter" idx="2"/>
          </p:nvPr>
        </p:nvSpPr>
        <p:spPr/>
        <p:txBody>
          <a:bodyPr/>
          <a:lstStyle>
            <a:lvl1pPr>
              <a:defRPr/>
            </a:lvl1pPr>
          </a:lstStyle>
          <a:p>
            <a:fld id="{544213AF-26F6-41FA-8D85-E2C5388D6E58}" type="datetimeFigureOut">
              <a:rPr lang="en-US" smtClean="0"/>
              <a:pPr/>
              <a:t>9/13/2011</a:t>
            </a:fld>
            <a:endParaRPr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44213AF-26F6-41FA-8D85-E2C5388D6E58}" type="datetimeFigureOut">
              <a:rPr lang="en-US" smtClean="0"/>
              <a:pPr/>
              <a:t>9/13/2011</a:t>
            </a:fld>
            <a:endParaRPr lang="en-US"/>
          </a:p>
        </p:txBody>
      </p:sp>
      <p:sp>
        <p:nvSpPr>
          <p:cNvPr id="5" name="Footer Placeholder 4"/>
          <p:cNvSpPr>
            <a:spLocks noGrp="1"/>
          </p:cNvSpPr>
          <p:nvPr>
            <p:ph type="ftr" sz="quarter" idx="11"/>
          </p:nvPr>
        </p:nvSpPr>
        <p:spPr/>
        <p:txBody>
          <a:bodyPr/>
          <a:lstStyle>
            <a:lvl1pPr>
              <a:defRPr/>
            </a:lvl1pPr>
          </a:lstStyle>
          <a:p>
            <a:endParaRPr kumimoji="0" lang="en-US"/>
          </a:p>
        </p:txBody>
      </p:sp>
      <p:sp>
        <p:nvSpPr>
          <p:cNvPr id="6" name="Slide Number Placeholder 5"/>
          <p:cNvSpPr>
            <a:spLocks noGrp="1"/>
          </p:cNvSpPr>
          <p:nvPr>
            <p:ph type="sldNum" sz="quarter" idx="12"/>
          </p:nvPr>
        </p:nvSpPr>
        <p:spPr/>
        <p:txBody>
          <a:bodyPr/>
          <a:lstStyle>
            <a:lvl1pPr>
              <a:defRPr/>
            </a:lvl1pPr>
          </a:lstStyle>
          <a:p>
            <a:fld id="{D5BBC35B-A44B-4119-B8DA-DE9E3DFADA20}"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44213AF-26F6-41FA-8D85-E2C5388D6E58}" type="datetimeFigureOut">
              <a:rPr lang="en-US" smtClean="0"/>
              <a:pPr/>
              <a:t>9/13/2011</a:t>
            </a:fld>
            <a:endParaRPr lang="en-US"/>
          </a:p>
        </p:txBody>
      </p:sp>
      <p:sp>
        <p:nvSpPr>
          <p:cNvPr id="5" name="Footer Placeholder 4"/>
          <p:cNvSpPr>
            <a:spLocks noGrp="1"/>
          </p:cNvSpPr>
          <p:nvPr>
            <p:ph type="ftr" sz="quarter" idx="11"/>
          </p:nvPr>
        </p:nvSpPr>
        <p:spPr/>
        <p:txBody>
          <a:bodyPr/>
          <a:lstStyle>
            <a:lvl1pPr>
              <a:defRPr/>
            </a:lvl1pPr>
          </a:lstStyle>
          <a:p>
            <a:endParaRPr kumimoji="0" lang="en-US"/>
          </a:p>
        </p:txBody>
      </p:sp>
      <p:sp>
        <p:nvSpPr>
          <p:cNvPr id="6" name="Slide Number Placeholder 5"/>
          <p:cNvSpPr>
            <a:spLocks noGrp="1"/>
          </p:cNvSpPr>
          <p:nvPr>
            <p:ph type="sldNum" sz="quarter" idx="12"/>
          </p:nvPr>
        </p:nvSpPr>
        <p:spPr/>
        <p:txBody>
          <a:bodyPr/>
          <a:lstStyle>
            <a:lvl1pPr>
              <a:defRPr/>
            </a:lvl1pPr>
          </a:lstStyle>
          <a:p>
            <a:fld id="{D5BBC35B-A44B-4119-B8DA-DE9E3DFADA20}"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44213AF-26F6-41FA-8D85-E2C5388D6E58}" type="datetimeFigureOut">
              <a:rPr lang="en-US" smtClean="0"/>
              <a:pPr/>
              <a:t>9/13/2011</a:t>
            </a:fld>
            <a:endParaRPr lang="en-US"/>
          </a:p>
        </p:txBody>
      </p:sp>
      <p:sp>
        <p:nvSpPr>
          <p:cNvPr id="5" name="Footer Placeholder 4"/>
          <p:cNvSpPr>
            <a:spLocks noGrp="1"/>
          </p:cNvSpPr>
          <p:nvPr>
            <p:ph type="ftr" sz="quarter" idx="11"/>
          </p:nvPr>
        </p:nvSpPr>
        <p:spPr/>
        <p:txBody>
          <a:bodyPr/>
          <a:lstStyle>
            <a:lvl1pPr>
              <a:defRPr/>
            </a:lvl1pPr>
          </a:lstStyle>
          <a:p>
            <a:endParaRPr kumimoji="0" lang="en-US"/>
          </a:p>
        </p:txBody>
      </p:sp>
      <p:sp>
        <p:nvSpPr>
          <p:cNvPr id="6" name="Slide Number Placeholder 5"/>
          <p:cNvSpPr>
            <a:spLocks noGrp="1"/>
          </p:cNvSpPr>
          <p:nvPr>
            <p:ph type="sldNum" sz="quarter" idx="12"/>
          </p:nvPr>
        </p:nvSpPr>
        <p:spPr/>
        <p:txBody>
          <a:bodyPr/>
          <a:lstStyle>
            <a:lvl1pPr>
              <a:defRPr/>
            </a:lvl1pPr>
          </a:lstStyle>
          <a:p>
            <a:fld id="{D5BBC35B-A44B-4119-B8DA-DE9E3DFADA20}"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544213AF-26F6-41FA-8D85-E2C5388D6E58}" type="datetimeFigureOut">
              <a:rPr lang="en-US" smtClean="0"/>
              <a:pPr/>
              <a:t>9/13/2011</a:t>
            </a:fld>
            <a:endParaRPr lang="en-US"/>
          </a:p>
        </p:txBody>
      </p:sp>
      <p:sp>
        <p:nvSpPr>
          <p:cNvPr id="5" name="Footer Placeholder 4"/>
          <p:cNvSpPr>
            <a:spLocks noGrp="1"/>
          </p:cNvSpPr>
          <p:nvPr>
            <p:ph type="ftr" sz="quarter" idx="11"/>
          </p:nvPr>
        </p:nvSpPr>
        <p:spPr/>
        <p:txBody>
          <a:bodyPr/>
          <a:lstStyle>
            <a:lvl1pPr>
              <a:defRPr/>
            </a:lvl1pPr>
          </a:lstStyle>
          <a:p>
            <a:endParaRPr kumimoji="0" lang="en-US"/>
          </a:p>
        </p:txBody>
      </p:sp>
      <p:sp>
        <p:nvSpPr>
          <p:cNvPr id="6" name="Slide Number Placeholder 5"/>
          <p:cNvSpPr>
            <a:spLocks noGrp="1"/>
          </p:cNvSpPr>
          <p:nvPr>
            <p:ph type="sldNum" sz="quarter" idx="12"/>
          </p:nvPr>
        </p:nvSpPr>
        <p:spPr/>
        <p:txBody>
          <a:bodyPr/>
          <a:lstStyle>
            <a:lvl1pPr>
              <a:defRPr/>
            </a:lvl1pPr>
          </a:lstStyle>
          <a:p>
            <a:fld id="{D5BBC35B-A44B-4119-B8DA-DE9E3DFADA20}"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544213AF-26F6-41FA-8D85-E2C5388D6E58}" type="datetimeFigureOut">
              <a:rPr lang="en-US" smtClean="0"/>
              <a:pPr/>
              <a:t>9/13/2011</a:t>
            </a:fld>
            <a:endParaRPr lang="en-US"/>
          </a:p>
        </p:txBody>
      </p:sp>
      <p:sp>
        <p:nvSpPr>
          <p:cNvPr id="6" name="Footer Placeholder 5"/>
          <p:cNvSpPr>
            <a:spLocks noGrp="1"/>
          </p:cNvSpPr>
          <p:nvPr>
            <p:ph type="ftr" sz="quarter" idx="11"/>
          </p:nvPr>
        </p:nvSpPr>
        <p:spPr/>
        <p:txBody>
          <a:bodyPr/>
          <a:lstStyle>
            <a:lvl1pPr>
              <a:defRPr/>
            </a:lvl1pPr>
          </a:lstStyle>
          <a:p>
            <a:endParaRPr kumimoji="0" lang="en-US"/>
          </a:p>
        </p:txBody>
      </p:sp>
      <p:sp>
        <p:nvSpPr>
          <p:cNvPr id="7" name="Slide Number Placeholder 6"/>
          <p:cNvSpPr>
            <a:spLocks noGrp="1"/>
          </p:cNvSpPr>
          <p:nvPr>
            <p:ph type="sldNum" sz="quarter" idx="12"/>
          </p:nvPr>
        </p:nvSpPr>
        <p:spPr/>
        <p:txBody>
          <a:bodyPr/>
          <a:lstStyle>
            <a:lvl1pPr>
              <a:defRPr/>
            </a:lvl1pPr>
          </a:lstStyle>
          <a:p>
            <a:fld id="{D5BBC35B-A44B-4119-B8DA-DE9E3DFADA20}"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544213AF-26F6-41FA-8D85-E2C5388D6E58}" type="datetimeFigureOut">
              <a:rPr lang="en-US" smtClean="0"/>
              <a:pPr/>
              <a:t>9/13/2011</a:t>
            </a:fld>
            <a:endParaRPr lang="en-US"/>
          </a:p>
        </p:txBody>
      </p:sp>
      <p:sp>
        <p:nvSpPr>
          <p:cNvPr id="8" name="Footer Placeholder 7"/>
          <p:cNvSpPr>
            <a:spLocks noGrp="1"/>
          </p:cNvSpPr>
          <p:nvPr>
            <p:ph type="ftr" sz="quarter" idx="11"/>
          </p:nvPr>
        </p:nvSpPr>
        <p:spPr/>
        <p:txBody>
          <a:bodyPr/>
          <a:lstStyle>
            <a:lvl1pPr>
              <a:defRPr/>
            </a:lvl1pPr>
          </a:lstStyle>
          <a:p>
            <a:endParaRPr kumimoji="0" lang="en-US"/>
          </a:p>
        </p:txBody>
      </p:sp>
      <p:sp>
        <p:nvSpPr>
          <p:cNvPr id="9" name="Slide Number Placeholder 8"/>
          <p:cNvSpPr>
            <a:spLocks noGrp="1"/>
          </p:cNvSpPr>
          <p:nvPr>
            <p:ph type="sldNum" sz="quarter" idx="12"/>
          </p:nvPr>
        </p:nvSpPr>
        <p:spPr/>
        <p:txBody>
          <a:bodyPr/>
          <a:lstStyle>
            <a:lvl1pPr>
              <a:defRPr/>
            </a:lvl1pPr>
          </a:lstStyle>
          <a:p>
            <a:fld id="{D5BBC35B-A44B-4119-B8DA-DE9E3DFADA20}"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544213AF-26F6-41FA-8D85-E2C5388D6E58}" type="datetimeFigureOut">
              <a:rPr lang="en-US" smtClean="0"/>
              <a:pPr/>
              <a:t>9/13/2011</a:t>
            </a:fld>
            <a:endParaRPr lang="en-US"/>
          </a:p>
        </p:txBody>
      </p:sp>
      <p:sp>
        <p:nvSpPr>
          <p:cNvPr id="4" name="Footer Placeholder 3"/>
          <p:cNvSpPr>
            <a:spLocks noGrp="1"/>
          </p:cNvSpPr>
          <p:nvPr>
            <p:ph type="ftr" sz="quarter" idx="11"/>
          </p:nvPr>
        </p:nvSpPr>
        <p:spPr/>
        <p:txBody>
          <a:bodyPr/>
          <a:lstStyle>
            <a:lvl1pPr>
              <a:defRPr/>
            </a:lvl1pPr>
          </a:lstStyle>
          <a:p>
            <a:endParaRPr kumimoji="0" lang="en-US"/>
          </a:p>
        </p:txBody>
      </p:sp>
      <p:sp>
        <p:nvSpPr>
          <p:cNvPr id="5" name="Slide Number Placeholder 4"/>
          <p:cNvSpPr>
            <a:spLocks noGrp="1"/>
          </p:cNvSpPr>
          <p:nvPr>
            <p:ph type="sldNum" sz="quarter" idx="12"/>
          </p:nvPr>
        </p:nvSpPr>
        <p:spPr/>
        <p:txBody>
          <a:bodyPr/>
          <a:lstStyle>
            <a:lvl1pPr>
              <a:defRPr/>
            </a:lvl1pPr>
          </a:lstStyle>
          <a:p>
            <a:fld id="{D5BBC35B-A44B-4119-B8DA-DE9E3DFADA20}"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544213AF-26F6-41FA-8D85-E2C5388D6E58}" type="datetimeFigureOut">
              <a:rPr lang="en-US" smtClean="0"/>
              <a:pPr/>
              <a:t>9/13/2011</a:t>
            </a:fld>
            <a:endParaRPr lang="en-US"/>
          </a:p>
        </p:txBody>
      </p:sp>
      <p:sp>
        <p:nvSpPr>
          <p:cNvPr id="3" name="Footer Placeholder 2"/>
          <p:cNvSpPr>
            <a:spLocks noGrp="1"/>
          </p:cNvSpPr>
          <p:nvPr>
            <p:ph type="ftr" sz="quarter" idx="11"/>
          </p:nvPr>
        </p:nvSpPr>
        <p:spPr/>
        <p:txBody>
          <a:bodyPr/>
          <a:lstStyle>
            <a:lvl1pPr>
              <a:defRPr/>
            </a:lvl1pPr>
          </a:lstStyle>
          <a:p>
            <a:endParaRPr kumimoji="0" lang="en-US"/>
          </a:p>
        </p:txBody>
      </p:sp>
      <p:sp>
        <p:nvSpPr>
          <p:cNvPr id="4" name="Slide Number Placeholder 3"/>
          <p:cNvSpPr>
            <a:spLocks noGrp="1"/>
          </p:cNvSpPr>
          <p:nvPr>
            <p:ph type="sldNum" sz="quarter" idx="12"/>
          </p:nvPr>
        </p:nvSpPr>
        <p:spPr/>
        <p:txBody>
          <a:bodyPr/>
          <a:lstStyle>
            <a:lvl1pPr>
              <a:defRPr/>
            </a:lvl1pPr>
          </a:lstStyle>
          <a:p>
            <a:fld id="{D5BBC35B-A44B-4119-B8DA-DE9E3DFADA20}"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44213AF-26F6-41FA-8D85-E2C5388D6E58}" type="datetimeFigureOut">
              <a:rPr lang="en-US" smtClean="0"/>
              <a:pPr/>
              <a:t>9/13/2011</a:t>
            </a:fld>
            <a:endParaRPr lang="en-US"/>
          </a:p>
        </p:txBody>
      </p:sp>
      <p:sp>
        <p:nvSpPr>
          <p:cNvPr id="6" name="Footer Placeholder 5"/>
          <p:cNvSpPr>
            <a:spLocks noGrp="1"/>
          </p:cNvSpPr>
          <p:nvPr>
            <p:ph type="ftr" sz="quarter" idx="11"/>
          </p:nvPr>
        </p:nvSpPr>
        <p:spPr/>
        <p:txBody>
          <a:bodyPr/>
          <a:lstStyle>
            <a:lvl1pPr>
              <a:defRPr/>
            </a:lvl1pPr>
          </a:lstStyle>
          <a:p>
            <a:endParaRPr kumimoji="0" lang="en-US"/>
          </a:p>
        </p:txBody>
      </p:sp>
      <p:sp>
        <p:nvSpPr>
          <p:cNvPr id="7" name="Slide Number Placeholder 6"/>
          <p:cNvSpPr>
            <a:spLocks noGrp="1"/>
          </p:cNvSpPr>
          <p:nvPr>
            <p:ph type="sldNum" sz="quarter" idx="12"/>
          </p:nvPr>
        </p:nvSpPr>
        <p:spPr/>
        <p:txBody>
          <a:bodyPr/>
          <a:lstStyle>
            <a:lvl1pPr>
              <a:defRPr/>
            </a:lvl1pPr>
          </a:lstStyle>
          <a:p>
            <a:fld id="{D5BBC35B-A44B-4119-B8DA-DE9E3DFADA20}"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44213AF-26F6-41FA-8D85-E2C5388D6E58}" type="datetimeFigureOut">
              <a:rPr lang="en-US" smtClean="0"/>
              <a:pPr/>
              <a:t>9/13/2011</a:t>
            </a:fld>
            <a:endParaRPr lang="en-US">
              <a:solidFill>
                <a:schemeClr val="tx1"/>
              </a:solidFill>
            </a:endParaRPr>
          </a:p>
        </p:txBody>
      </p:sp>
      <p:sp>
        <p:nvSpPr>
          <p:cNvPr id="6" name="Footer Placeholder 5"/>
          <p:cNvSpPr>
            <a:spLocks noGrp="1"/>
          </p:cNvSpPr>
          <p:nvPr>
            <p:ph type="ftr" sz="quarter" idx="11"/>
          </p:nvPr>
        </p:nvSpPr>
        <p:spPr/>
        <p:txBody>
          <a:bodyPr/>
          <a:lstStyle>
            <a:lvl1pPr>
              <a:defRPr/>
            </a:lvl1pPr>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lvl1pPr>
              <a:defRPr/>
            </a:lvl1pPr>
          </a:lstStyle>
          <a:p>
            <a:fld id="{D5BBC35B-A44B-4119-B8DA-DE9E3DFADA20}" type="slidenum">
              <a:rPr kumimoji="0" lang="en-US" smtClean="0"/>
              <a:pPr/>
              <a:t>‹#›</a:t>
            </a:fld>
            <a:endParaRPr kumimoji="0" lang="en-US">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76805" name="Rectangle 5"/>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6806" name="Rectangle 6"/>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6807" name="Rectangle 7"/>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fld id="{544213AF-26F6-41FA-8D85-E2C5388D6E58}" type="datetimeFigureOut">
              <a:rPr lang="en-US" smtClean="0"/>
              <a:pPr/>
              <a:t>9/13/2011</a:t>
            </a:fld>
            <a:endParaRPr lang="en-US" sz="1000" dirty="0">
              <a:solidFill>
                <a:schemeClr val="tx1"/>
              </a:solidFill>
            </a:endParaRPr>
          </a:p>
        </p:txBody>
      </p:sp>
      <p:sp>
        <p:nvSpPr>
          <p:cNvPr id="76808" name="Rectangle 8"/>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pPr algn="r" eaLnBrk="1" latinLnBrk="0" hangingPunct="1"/>
            <a:endParaRPr kumimoji="0" lang="en-US" sz="1000" dirty="0">
              <a:solidFill>
                <a:schemeClr val="tx1"/>
              </a:solidFill>
            </a:endParaRPr>
          </a:p>
        </p:txBody>
      </p:sp>
      <p:sp>
        <p:nvSpPr>
          <p:cNvPr id="76809" name="Rectangle 9"/>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fld id="{D5BBC35B-A44B-4119-B8DA-DE9E3DFADA20}" type="slidenum">
              <a:rPr kumimoji="0" lang="en-US" smtClean="0"/>
              <a:pPr/>
              <a:t>‹#›</a:t>
            </a:fld>
            <a:endParaRPr kumimoji="0" lang="en-US" sz="1000" b="0">
              <a:solidFill>
                <a:schemeClr val="tx1"/>
              </a:solidFill>
            </a:endParaRPr>
          </a:p>
        </p:txBody>
      </p:sp>
    </p:spTree>
  </p:cSld>
  <p:clrMap bg1="dk2" tx1="lt1" bg2="dk1" tx2="lt2" accent1="accent1" accent2="accent2" accent3="accent3" accent4="accent4" accent5="accent5" accent6="accent6" hlink="hlink" folHlink="folHlink"/>
  <p:sldLayoutIdLst>
    <p:sldLayoutId id="2147484460" r:id="rId1"/>
    <p:sldLayoutId id="2147484461" r:id="rId2"/>
    <p:sldLayoutId id="2147484462" r:id="rId3"/>
    <p:sldLayoutId id="2147484463" r:id="rId4"/>
    <p:sldLayoutId id="2147484464" r:id="rId5"/>
    <p:sldLayoutId id="2147484465" r:id="rId6"/>
    <p:sldLayoutId id="2147484466" r:id="rId7"/>
    <p:sldLayoutId id="2147484467" r:id="rId8"/>
    <p:sldLayoutId id="2147484468" r:id="rId9"/>
    <p:sldLayoutId id="2147484469" r:id="rId10"/>
    <p:sldLayoutId id="2147484470" r:id="rId11"/>
  </p:sldLayoutIdLst>
  <p:txStyles>
    <p:titleStyle>
      <a:lvl1pPr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charset="0"/>
        </a:defRPr>
      </a:lvl2pPr>
      <a:lvl3pPr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charset="0"/>
        </a:defRPr>
      </a:lvl3pPr>
      <a:lvl4pPr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charset="0"/>
        </a:defRPr>
      </a:lvl4pPr>
      <a:lvl5pPr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l"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eaLnBrk="1" fontAlgn="base" hangingPunct="1">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Font typeface="Tahoma" charset="0"/>
        <a:buChar char="–"/>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Font typeface="Tahoma" charset="0"/>
        <a:buChar char="–"/>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mailto:andy@ccmua.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0" y="457200"/>
            <a:ext cx="9144000" cy="2667000"/>
          </a:xfrm>
          <a:noFill/>
        </p:spPr>
        <p:txBody>
          <a:bodyPr/>
          <a:lstStyle/>
          <a:p>
            <a:pPr algn="ctr"/>
            <a:r>
              <a:rPr lang="en-US" sz="3400" b="1" dirty="0" smtClean="0">
                <a:solidFill>
                  <a:schemeClr val="tx2"/>
                </a:solidFill>
                <a:cs typeface="Times New Roman" pitchFamily="18" charset="0"/>
              </a:rPr>
              <a:t>Promoting Environmental Justice as an Essential Best Management Practice for Utilities in Economically Distressed Communities</a:t>
            </a:r>
          </a:p>
        </p:txBody>
      </p:sp>
      <p:sp>
        <p:nvSpPr>
          <p:cNvPr id="2051" name="Rectangle 3"/>
          <p:cNvSpPr>
            <a:spLocks noGrp="1" noChangeArrowheads="1"/>
          </p:cNvSpPr>
          <p:nvPr>
            <p:ph type="subTitle" sz="quarter" idx="1"/>
          </p:nvPr>
        </p:nvSpPr>
        <p:spPr>
          <a:xfrm>
            <a:off x="1447800" y="3581400"/>
            <a:ext cx="6400800" cy="1981200"/>
          </a:xfrm>
        </p:spPr>
        <p:txBody>
          <a:bodyPr>
            <a:normAutofit fontScale="92500" lnSpcReduction="20000"/>
          </a:bodyPr>
          <a:lstStyle/>
          <a:p>
            <a:r>
              <a:rPr lang="en-US" sz="1800" b="1" dirty="0" smtClean="0">
                <a:solidFill>
                  <a:schemeClr val="tx1"/>
                </a:solidFill>
                <a:cs typeface="Times New Roman" pitchFamily="18" charset="0"/>
              </a:rPr>
              <a:t>Andrew Kricun, P.E.</a:t>
            </a:r>
          </a:p>
          <a:p>
            <a:r>
              <a:rPr lang="en-US" sz="1800" b="1" dirty="0" smtClean="0">
                <a:solidFill>
                  <a:schemeClr val="tx1"/>
                </a:solidFill>
                <a:cs typeface="Times New Roman" pitchFamily="18" charset="0"/>
              </a:rPr>
              <a:t>Deputy Executive Director / Chief Engineer</a:t>
            </a:r>
          </a:p>
          <a:p>
            <a:r>
              <a:rPr lang="en-US" sz="1800" b="1" dirty="0" smtClean="0">
                <a:solidFill>
                  <a:schemeClr val="tx1"/>
                </a:solidFill>
                <a:cs typeface="Times New Roman" pitchFamily="18" charset="0"/>
              </a:rPr>
              <a:t>Camden County Municipal Utilities Authority</a:t>
            </a:r>
          </a:p>
          <a:p>
            <a:r>
              <a:rPr lang="en-US" sz="1800" b="1" dirty="0" smtClean="0">
                <a:solidFill>
                  <a:schemeClr val="tx1"/>
                </a:solidFill>
                <a:cs typeface="Times New Roman" pitchFamily="18" charset="0"/>
              </a:rPr>
              <a:t>Camden, New Jersey</a:t>
            </a:r>
          </a:p>
          <a:p>
            <a:endParaRPr lang="en-US" sz="1800" b="1" dirty="0" smtClean="0">
              <a:solidFill>
                <a:schemeClr val="tx1"/>
              </a:solidFill>
            </a:endParaRPr>
          </a:p>
          <a:p>
            <a:endParaRPr lang="en-US" sz="1800" b="1" dirty="0" smtClean="0">
              <a:solidFill>
                <a:schemeClr val="tx1"/>
              </a:solidFill>
            </a:endParaRPr>
          </a:p>
          <a:p>
            <a:r>
              <a:rPr lang="en-US" sz="1800" b="1" smtClean="0">
                <a:solidFill>
                  <a:schemeClr val="tx1"/>
                </a:solidFill>
              </a:rPr>
              <a:t>September 15, </a:t>
            </a:r>
            <a:r>
              <a:rPr lang="en-US" sz="1800" b="1" dirty="0" smtClean="0">
                <a:solidFill>
                  <a:schemeClr val="tx1"/>
                </a:solidFill>
              </a:rPr>
              <a:t>2011</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a:r>
              <a:rPr lang="en-US" dirty="0" smtClean="0"/>
              <a:t>Turning Point Needed – </a:t>
            </a:r>
            <a:br>
              <a:rPr lang="en-US" dirty="0" smtClean="0"/>
            </a:br>
            <a:r>
              <a:rPr lang="en-US" dirty="0" smtClean="0"/>
              <a:t>Possible Solutions</a:t>
            </a:r>
          </a:p>
        </p:txBody>
      </p:sp>
      <p:sp>
        <p:nvSpPr>
          <p:cNvPr id="13315" name="Rectangle 3"/>
          <p:cNvSpPr>
            <a:spLocks noGrp="1" noChangeArrowheads="1"/>
          </p:cNvSpPr>
          <p:nvPr>
            <p:ph idx="1"/>
          </p:nvPr>
        </p:nvSpPr>
        <p:spPr/>
        <p:txBody>
          <a:bodyPr/>
          <a:lstStyle/>
          <a:p>
            <a:endParaRPr lang="en-US" dirty="0" smtClean="0"/>
          </a:p>
          <a:p>
            <a:r>
              <a:rPr lang="en-US" dirty="0" smtClean="0"/>
              <a:t>Privatization</a:t>
            </a:r>
          </a:p>
          <a:p>
            <a:endParaRPr lang="en-US" dirty="0" smtClean="0"/>
          </a:p>
          <a:p>
            <a:r>
              <a:rPr lang="en-US" dirty="0" smtClean="0"/>
              <a:t>Internal Improvements</a:t>
            </a:r>
          </a:p>
          <a:p>
            <a:pPr>
              <a:buNone/>
            </a:pPr>
            <a:endParaRPr lang="en-US" b="1" dirty="0" smtClean="0"/>
          </a:p>
          <a:p>
            <a:pPr>
              <a:buNone/>
            </a:pPr>
            <a:r>
              <a:rPr lang="en-US" b="1" dirty="0" smtClean="0"/>
              <a:t>Ultimately, Camden County decided to strive for internal improvements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mtClean="0"/>
              <a:t>Goals</a:t>
            </a:r>
          </a:p>
        </p:txBody>
      </p:sp>
      <p:sp>
        <p:nvSpPr>
          <p:cNvPr id="10243" name="Rectangle 3"/>
          <p:cNvSpPr>
            <a:spLocks noGrp="1" noChangeArrowheads="1"/>
          </p:cNvSpPr>
          <p:nvPr>
            <p:ph type="body" idx="1"/>
          </p:nvPr>
        </p:nvSpPr>
        <p:spPr/>
        <p:txBody>
          <a:bodyPr/>
          <a:lstStyle/>
          <a:p>
            <a:pPr>
              <a:buFontTx/>
              <a:buNone/>
            </a:pPr>
            <a:r>
              <a:rPr lang="en-US" smtClean="0"/>
              <a:t>CCMUA has three fundamental goals that are critical to its success:</a:t>
            </a:r>
          </a:p>
          <a:p>
            <a:pPr>
              <a:buFontTx/>
              <a:buNone/>
            </a:pPr>
            <a:r>
              <a:rPr lang="en-US" sz="1800" smtClean="0"/>
              <a:t> </a:t>
            </a:r>
            <a:endParaRPr lang="en-US" smtClean="0"/>
          </a:p>
          <a:p>
            <a:r>
              <a:rPr lang="en-US" smtClean="0"/>
              <a:t>Optimization of Water Quality Performance</a:t>
            </a:r>
          </a:p>
          <a:p>
            <a:endParaRPr lang="en-US" sz="1800" smtClean="0"/>
          </a:p>
          <a:p>
            <a:r>
              <a:rPr lang="en-US" smtClean="0"/>
              <a:t> Optimization of Air Quality Performance</a:t>
            </a:r>
          </a:p>
          <a:p>
            <a:endParaRPr lang="en-US" sz="1800" smtClean="0"/>
          </a:p>
          <a:p>
            <a:r>
              <a:rPr lang="en-US" smtClean="0"/>
              <a:t> Cost Minimization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304800" y="1752600"/>
            <a:ext cx="8534400" cy="4495800"/>
          </a:xfrm>
        </p:spPr>
        <p:txBody>
          <a:bodyPr/>
          <a:lstStyle/>
          <a:p>
            <a:r>
              <a:rPr lang="en-US" smtClean="0"/>
              <a:t>Help an organization identify its environmental performance goals</a:t>
            </a:r>
          </a:p>
          <a:p>
            <a:endParaRPr lang="en-US" sz="2800" smtClean="0"/>
          </a:p>
          <a:p>
            <a:r>
              <a:rPr lang="en-US" smtClean="0"/>
              <a:t>Harness and direct the organization’s collective wherewithal toward meeting performance goals</a:t>
            </a:r>
          </a:p>
          <a:p>
            <a:endParaRPr lang="en-US" sz="2800" smtClean="0"/>
          </a:p>
          <a:p>
            <a:r>
              <a:rPr lang="en-US" smtClean="0"/>
              <a:t>Establish permanent, sustained drive toward continual improvement </a:t>
            </a:r>
          </a:p>
        </p:txBody>
      </p:sp>
      <p:sp>
        <p:nvSpPr>
          <p:cNvPr id="7171" name="Rectangle 7"/>
          <p:cNvSpPr>
            <a:spLocks noChangeArrowheads="1"/>
          </p:cNvSpPr>
          <p:nvPr/>
        </p:nvSpPr>
        <p:spPr bwMode="auto">
          <a:xfrm>
            <a:off x="4479925" y="3200400"/>
            <a:ext cx="184150" cy="457200"/>
          </a:xfrm>
          <a:prstGeom prst="rect">
            <a:avLst/>
          </a:prstGeom>
          <a:noFill/>
          <a:ln w="9525">
            <a:noFill/>
            <a:miter lim="800000"/>
            <a:headEnd/>
            <a:tailEnd/>
          </a:ln>
        </p:spPr>
        <p:txBody>
          <a:bodyPr wrap="none" anchor="ctr">
            <a:spAutoFit/>
          </a:bodyPr>
          <a:lstStyle/>
          <a:p>
            <a:pPr algn="ctr" eaLnBrk="0" hangingPunct="0"/>
            <a:endParaRPr lang="en-US" altLang="zh-CN" sz="2400" b="1">
              <a:ea typeface="宋体"/>
              <a:cs typeface="宋体"/>
            </a:endParaRPr>
          </a:p>
        </p:txBody>
      </p:sp>
      <p:sp>
        <p:nvSpPr>
          <p:cNvPr id="7172" name="Rectangle 8"/>
          <p:cNvSpPr>
            <a:spLocks noGrp="1" noChangeArrowheads="1"/>
          </p:cNvSpPr>
          <p:nvPr>
            <p:ph type="title"/>
          </p:nvPr>
        </p:nvSpPr>
        <p:spPr>
          <a:xfrm>
            <a:off x="304800" y="457200"/>
            <a:ext cx="8610600" cy="914400"/>
          </a:xfrm>
        </p:spPr>
        <p:txBody>
          <a:bodyPr/>
          <a:lstStyle/>
          <a:p>
            <a:r>
              <a:rPr lang="en-US" smtClean="0"/>
              <a:t>Environmental Management Systems</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mtClean="0"/>
              <a:t>Implementation of EMS</a:t>
            </a:r>
          </a:p>
        </p:txBody>
      </p:sp>
      <p:sp>
        <p:nvSpPr>
          <p:cNvPr id="11267" name="Rectangle 3"/>
          <p:cNvSpPr>
            <a:spLocks noGrp="1" noChangeArrowheads="1"/>
          </p:cNvSpPr>
          <p:nvPr>
            <p:ph type="body" idx="1"/>
          </p:nvPr>
        </p:nvSpPr>
        <p:spPr>
          <a:xfrm>
            <a:off x="381000" y="1752600"/>
            <a:ext cx="8382000" cy="4495800"/>
          </a:xfrm>
        </p:spPr>
        <p:txBody>
          <a:bodyPr/>
          <a:lstStyle/>
          <a:p>
            <a:pPr>
              <a:buFontTx/>
              <a:buNone/>
            </a:pPr>
            <a:r>
              <a:rPr lang="en-US" u="sng" smtClean="0"/>
              <a:t>Identification of Core Corporate Objectives</a:t>
            </a:r>
            <a:endParaRPr lang="en-US" smtClean="0"/>
          </a:p>
          <a:p>
            <a:r>
              <a:rPr lang="en-US" smtClean="0"/>
              <a:t>Optimization of Water Quality Performance</a:t>
            </a:r>
          </a:p>
          <a:p>
            <a:r>
              <a:rPr lang="en-US" smtClean="0"/>
              <a:t>Optimization of Odor Control Performance</a:t>
            </a:r>
          </a:p>
          <a:p>
            <a:r>
              <a:rPr lang="en-US" smtClean="0"/>
              <a:t>Cost Minimization</a:t>
            </a:r>
          </a:p>
          <a:p>
            <a:pPr>
              <a:buFontTx/>
              <a:buNone/>
            </a:pPr>
            <a:endParaRPr lang="en-US" smtClean="0"/>
          </a:p>
          <a:p>
            <a:pPr>
              <a:buFontTx/>
              <a:buNone/>
            </a:pPr>
            <a:r>
              <a:rPr lang="en-US" b="1" smtClean="0"/>
              <a:t>	Identification of Core Goals assures sufficient allocation of necessary resources</a:t>
            </a:r>
          </a:p>
          <a:p>
            <a:pPr>
              <a:buFontTx/>
              <a:buNone/>
            </a:pPr>
            <a:endParaRPr lang="en-US" b="1" u="sng"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mtClean="0"/>
              <a:t>Gap Analysis</a:t>
            </a:r>
          </a:p>
        </p:txBody>
      </p:sp>
      <p:sp>
        <p:nvSpPr>
          <p:cNvPr id="13315" name="Rectangle 3"/>
          <p:cNvSpPr>
            <a:spLocks noGrp="1" noChangeArrowheads="1"/>
          </p:cNvSpPr>
          <p:nvPr>
            <p:ph type="body" idx="1"/>
          </p:nvPr>
        </p:nvSpPr>
        <p:spPr/>
        <p:txBody>
          <a:bodyPr/>
          <a:lstStyle/>
          <a:p>
            <a:endParaRPr lang="en-US" smtClean="0"/>
          </a:p>
          <a:p>
            <a:r>
              <a:rPr lang="en-US" smtClean="0"/>
              <a:t>Identify each critical process and…</a:t>
            </a:r>
          </a:p>
          <a:p>
            <a:endParaRPr lang="en-US" smtClean="0"/>
          </a:p>
          <a:p>
            <a:r>
              <a:rPr lang="en-US" smtClean="0"/>
              <a:t>Identify the gaps between current performance levels and desired levels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04800" y="457200"/>
            <a:ext cx="8496300" cy="914400"/>
          </a:xfrm>
        </p:spPr>
        <p:txBody>
          <a:bodyPr/>
          <a:lstStyle/>
          <a:p>
            <a:r>
              <a:rPr lang="en-US" sz="4000" smtClean="0"/>
              <a:t>Team Chartering &amp; Awareness Training</a:t>
            </a:r>
          </a:p>
        </p:txBody>
      </p:sp>
      <p:sp>
        <p:nvSpPr>
          <p:cNvPr id="14339" name="Rectangle 3"/>
          <p:cNvSpPr>
            <a:spLocks noGrp="1" noChangeArrowheads="1"/>
          </p:cNvSpPr>
          <p:nvPr>
            <p:ph type="body" idx="1"/>
          </p:nvPr>
        </p:nvSpPr>
        <p:spPr/>
        <p:txBody>
          <a:bodyPr/>
          <a:lstStyle/>
          <a:p>
            <a:r>
              <a:rPr lang="en-US" sz="2800" smtClean="0"/>
              <a:t>EMS Team composed of top management, ensuring corporate buy-in at highest levels of organization</a:t>
            </a:r>
          </a:p>
          <a:p>
            <a:r>
              <a:rPr lang="en-US" sz="2800" smtClean="0"/>
              <a:t>High level EMS champion an absolute necessity </a:t>
            </a:r>
          </a:p>
          <a:p>
            <a:r>
              <a:rPr lang="en-US" sz="2800" smtClean="0"/>
              <a:t>Core Corporate Goals Communicated from top management </a:t>
            </a:r>
            <a:r>
              <a:rPr lang="en-US" sz="2800" u="sng" smtClean="0"/>
              <a:t>down</a:t>
            </a:r>
            <a:r>
              <a:rPr lang="en-US" sz="2800" smtClean="0"/>
              <a:t> to line workers</a:t>
            </a:r>
          </a:p>
          <a:p>
            <a:r>
              <a:rPr lang="en-US" sz="2800" smtClean="0"/>
              <a:t>Specific technical experience communicated from line workers back </a:t>
            </a:r>
            <a:r>
              <a:rPr lang="en-US" sz="2800" u="sng" smtClean="0"/>
              <a:t>up</a:t>
            </a:r>
            <a:r>
              <a:rPr lang="en-US" sz="2800" smtClean="0"/>
              <a:t> to top management to ensure capture of all potential improvement opportunities</a:t>
            </a:r>
            <a:endParaRPr lang="en-US" sz="2800" u="sng"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z="2900" dirty="0" smtClean="0"/>
              <a:t>Odor Prevention       Change Institutional Culture</a:t>
            </a:r>
          </a:p>
        </p:txBody>
      </p:sp>
      <p:sp>
        <p:nvSpPr>
          <p:cNvPr id="17411" name="Rectangle 3"/>
          <p:cNvSpPr>
            <a:spLocks noGrp="1" noChangeArrowheads="1"/>
          </p:cNvSpPr>
          <p:nvPr>
            <p:ph type="body" idx="1"/>
          </p:nvPr>
        </p:nvSpPr>
        <p:spPr>
          <a:xfrm>
            <a:off x="457200" y="1676400"/>
            <a:ext cx="8229600" cy="4495800"/>
          </a:xfrm>
        </p:spPr>
        <p:txBody>
          <a:bodyPr/>
          <a:lstStyle/>
          <a:p>
            <a:pPr>
              <a:lnSpc>
                <a:spcPct val="90000"/>
              </a:lnSpc>
            </a:pPr>
            <a:r>
              <a:rPr lang="en-US" sz="2800" dirty="0" smtClean="0"/>
              <a:t>Closed odorous sludge composting facilities</a:t>
            </a:r>
          </a:p>
          <a:p>
            <a:pPr>
              <a:lnSpc>
                <a:spcPct val="90000"/>
              </a:lnSpc>
            </a:pPr>
            <a:r>
              <a:rPr lang="en-US" sz="2800" dirty="0" smtClean="0"/>
              <a:t>Odor inventory by independent consultant</a:t>
            </a:r>
          </a:p>
          <a:p>
            <a:pPr>
              <a:lnSpc>
                <a:spcPct val="90000"/>
              </a:lnSpc>
            </a:pPr>
            <a:r>
              <a:rPr lang="en-US" sz="2800" dirty="0" smtClean="0"/>
              <a:t>Installed new odor control systems at plant </a:t>
            </a:r>
            <a:r>
              <a:rPr lang="en-US" sz="2800" dirty="0" err="1" smtClean="0"/>
              <a:t>headworks</a:t>
            </a:r>
            <a:endParaRPr lang="en-US" sz="2800" dirty="0" smtClean="0"/>
          </a:p>
          <a:p>
            <a:pPr>
              <a:lnSpc>
                <a:spcPct val="90000"/>
              </a:lnSpc>
            </a:pPr>
            <a:r>
              <a:rPr lang="en-US" sz="2800" dirty="0" smtClean="0"/>
              <a:t>Imposed zero tolerance policy with respect to odors from carelessness (doors left open; odor systems left off, etc)</a:t>
            </a:r>
          </a:p>
          <a:p>
            <a:pPr>
              <a:lnSpc>
                <a:spcPct val="90000"/>
              </a:lnSpc>
            </a:pPr>
            <a:r>
              <a:rPr lang="en-US" sz="2800" dirty="0" smtClean="0"/>
              <a:t>Increased supervision, especially on weekends</a:t>
            </a:r>
          </a:p>
          <a:p>
            <a:pPr>
              <a:lnSpc>
                <a:spcPct val="90000"/>
              </a:lnSpc>
            </a:pPr>
            <a:r>
              <a:rPr lang="en-US" sz="2800" dirty="0" smtClean="0"/>
              <a:t>Numerous outreach attempts to neighboring community to improve relationship</a:t>
            </a:r>
          </a:p>
          <a:p>
            <a:pPr>
              <a:lnSpc>
                <a:spcPct val="90000"/>
              </a:lnSpc>
            </a:pPr>
            <a:endParaRPr lang="en-US" sz="2800" dirty="0" smtClean="0"/>
          </a:p>
        </p:txBody>
      </p:sp>
      <p:sp>
        <p:nvSpPr>
          <p:cNvPr id="17412" name="Right Arrow 3"/>
          <p:cNvSpPr>
            <a:spLocks noChangeArrowheads="1"/>
          </p:cNvSpPr>
          <p:nvPr/>
        </p:nvSpPr>
        <p:spPr bwMode="auto">
          <a:xfrm>
            <a:off x="3352800" y="838200"/>
            <a:ext cx="457200" cy="304800"/>
          </a:xfrm>
          <a:prstGeom prst="rightArrow">
            <a:avLst>
              <a:gd name="adj1" fmla="val 50000"/>
              <a:gd name="adj2" fmla="val 50056"/>
            </a:avLst>
          </a:prstGeom>
          <a:solidFill>
            <a:schemeClr val="accent1"/>
          </a:solidFill>
          <a:ln w="9525" algn="ctr">
            <a:solidFill>
              <a:schemeClr val="tx1"/>
            </a:solidFill>
            <a:round/>
            <a:headEnd/>
            <a:tailEnd/>
          </a:ln>
        </p:spPr>
        <p:txBody>
          <a:bodyPr/>
          <a:lstStyle/>
          <a:p>
            <a:pPr eaLnBrk="0" hangingPunct="0"/>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3200" dirty="0" smtClean="0"/>
              <a:t>Water Quality        Seek “</a:t>
            </a:r>
            <a:r>
              <a:rPr lang="en-US" sz="3200" dirty="0" err="1" smtClean="0"/>
              <a:t>Supercompliance</a:t>
            </a:r>
            <a:r>
              <a:rPr lang="en-US" sz="3200" dirty="0" smtClean="0"/>
              <a:t>” </a:t>
            </a:r>
          </a:p>
        </p:txBody>
      </p:sp>
      <p:sp>
        <p:nvSpPr>
          <p:cNvPr id="16387" name="Rectangle 3"/>
          <p:cNvSpPr>
            <a:spLocks noGrp="1" noChangeArrowheads="1"/>
          </p:cNvSpPr>
          <p:nvPr>
            <p:ph type="body" idx="1"/>
          </p:nvPr>
        </p:nvSpPr>
        <p:spPr/>
        <p:txBody>
          <a:bodyPr/>
          <a:lstStyle/>
          <a:p>
            <a:r>
              <a:rPr lang="en-US" sz="2800" smtClean="0"/>
              <a:t>Decided that merely meeting permit was unacceptable; effluent quality should be optimized</a:t>
            </a:r>
          </a:p>
          <a:p>
            <a:r>
              <a:rPr lang="en-US" sz="2800" smtClean="0"/>
              <a:t>Required that all systems must be maintained and available for service</a:t>
            </a:r>
          </a:p>
          <a:p>
            <a:r>
              <a:rPr lang="en-US" sz="2800" smtClean="0"/>
              <a:t>Installed new sludge thickening and dewatering facilities to improve plant’s sludge removal capability</a:t>
            </a:r>
          </a:p>
          <a:p>
            <a:r>
              <a:rPr lang="en-US" sz="2800" smtClean="0"/>
              <a:t>Plant bypasses no longer permitted without express NJDEP approval</a:t>
            </a:r>
          </a:p>
        </p:txBody>
      </p:sp>
      <p:sp>
        <p:nvSpPr>
          <p:cNvPr id="16388" name="Right Arrow 3"/>
          <p:cNvSpPr>
            <a:spLocks noChangeArrowheads="1"/>
          </p:cNvSpPr>
          <p:nvPr/>
        </p:nvSpPr>
        <p:spPr bwMode="auto">
          <a:xfrm>
            <a:off x="3200400" y="838200"/>
            <a:ext cx="685800" cy="331788"/>
          </a:xfrm>
          <a:prstGeom prst="rightArrow">
            <a:avLst>
              <a:gd name="adj1" fmla="val 50000"/>
              <a:gd name="adj2" fmla="val 50067"/>
            </a:avLst>
          </a:prstGeom>
          <a:solidFill>
            <a:schemeClr val="accent1"/>
          </a:solidFill>
          <a:ln w="9525" algn="ctr">
            <a:solidFill>
              <a:schemeClr val="tx1"/>
            </a:solidFill>
            <a:round/>
            <a:headEnd/>
            <a:tailEnd/>
          </a:ln>
        </p:spPr>
        <p:txBody>
          <a:bodyPr/>
          <a:lstStyle/>
          <a:p>
            <a:pPr eaLnBrk="0" hangingPunct="0"/>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lgn="ctr"/>
            <a:r>
              <a:rPr lang="en-US" sz="3600" smtClean="0"/>
              <a:t>Environmental Management Systems – Environmental Benefits</a:t>
            </a:r>
          </a:p>
        </p:txBody>
      </p:sp>
      <p:sp>
        <p:nvSpPr>
          <p:cNvPr id="18435" name="Content Placeholder 2"/>
          <p:cNvSpPr>
            <a:spLocks noGrp="1"/>
          </p:cNvSpPr>
          <p:nvPr>
            <p:ph idx="1"/>
          </p:nvPr>
        </p:nvSpPr>
        <p:spPr/>
        <p:txBody>
          <a:bodyPr/>
          <a:lstStyle/>
          <a:p>
            <a:pPr eaLnBrk="1" hangingPunct="1"/>
            <a:r>
              <a:rPr lang="en-US" sz="2800" smtClean="0"/>
              <a:t>Effluent Quality Improved by 40-50%</a:t>
            </a:r>
          </a:p>
          <a:p>
            <a:pPr lvl="1" eaLnBrk="1" hangingPunct="1"/>
            <a:r>
              <a:rPr lang="en-US" smtClean="0"/>
              <a:t>22ppm TSS in 1999 to </a:t>
            </a:r>
            <a:r>
              <a:rPr lang="en-US" u="sng" smtClean="0"/>
              <a:t>8ppm</a:t>
            </a:r>
            <a:r>
              <a:rPr lang="en-US" smtClean="0"/>
              <a:t> in 2008</a:t>
            </a:r>
          </a:p>
          <a:p>
            <a:pPr lvl="1" eaLnBrk="1" hangingPunct="1"/>
            <a:r>
              <a:rPr lang="en-US" smtClean="0"/>
              <a:t>25ppm BOD in 1999 to </a:t>
            </a:r>
            <a:r>
              <a:rPr lang="en-US" u="sng" smtClean="0"/>
              <a:t>5ppm</a:t>
            </a:r>
            <a:r>
              <a:rPr lang="en-US" smtClean="0"/>
              <a:t> in 2008</a:t>
            </a:r>
          </a:p>
          <a:p>
            <a:pPr eaLnBrk="1" hangingPunct="1"/>
            <a:r>
              <a:rPr lang="en-US" sz="2800" smtClean="0"/>
              <a:t> Sludge Removed Improved by 45%</a:t>
            </a:r>
          </a:p>
          <a:p>
            <a:pPr lvl="1" eaLnBrk="1" hangingPunct="1"/>
            <a:r>
              <a:rPr lang="en-US" smtClean="0"/>
              <a:t>11,000 dry tons removed in 1999 to </a:t>
            </a:r>
            <a:r>
              <a:rPr lang="en-US" u="sng" smtClean="0"/>
              <a:t>16,000 dry tons</a:t>
            </a:r>
            <a:r>
              <a:rPr lang="en-US" smtClean="0"/>
              <a:t> in 2008</a:t>
            </a:r>
          </a:p>
          <a:p>
            <a:pPr eaLnBrk="1" hangingPunct="1"/>
            <a:r>
              <a:rPr lang="en-US" sz="2800" smtClean="0"/>
              <a:t>Odor Violations down from 16 in 1997/98 to 4 from April 1998 to December 2008</a:t>
            </a:r>
          </a:p>
          <a:p>
            <a:endParaRPr lang="en-US"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smtClean="0"/>
              <a:t>Happy Ending … or a New Beginning</a:t>
            </a:r>
            <a:endParaRPr lang="en-US" sz="3800" dirty="0"/>
          </a:p>
        </p:txBody>
      </p:sp>
      <p:sp>
        <p:nvSpPr>
          <p:cNvPr id="3" name="Content Placeholder 2"/>
          <p:cNvSpPr>
            <a:spLocks noGrp="1"/>
          </p:cNvSpPr>
          <p:nvPr>
            <p:ph idx="1"/>
          </p:nvPr>
        </p:nvSpPr>
        <p:spPr>
          <a:xfrm>
            <a:off x="457200" y="1905000"/>
            <a:ext cx="8229600" cy="4419600"/>
          </a:xfrm>
        </p:spPr>
        <p:txBody>
          <a:bodyPr/>
          <a:lstStyle/>
          <a:p>
            <a:r>
              <a:rPr lang="en-US" dirty="0" smtClean="0"/>
              <a:t>Odor prevention established as a core priority</a:t>
            </a:r>
          </a:p>
          <a:p>
            <a:endParaRPr lang="en-US" sz="1800" dirty="0" smtClean="0"/>
          </a:p>
          <a:p>
            <a:r>
              <a:rPr lang="en-US" dirty="0" smtClean="0"/>
              <a:t>No longer the “ceiling” goal, but the new “floor”</a:t>
            </a:r>
          </a:p>
          <a:p>
            <a:endParaRPr lang="en-US" sz="1800" dirty="0" smtClean="0"/>
          </a:p>
          <a:p>
            <a:r>
              <a:rPr lang="en-US" dirty="0" smtClean="0"/>
              <a:t>CCMUA now looked for other opportunities to help the community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p:txBody>
          <a:bodyPr>
            <a:normAutofit/>
          </a:bodyPr>
          <a:lstStyle/>
          <a:p>
            <a:pPr>
              <a:buNone/>
            </a:pPr>
            <a:r>
              <a:rPr lang="en-US" dirty="0" smtClean="0"/>
              <a:t>“</a:t>
            </a:r>
            <a:r>
              <a:rPr lang="en-US" sz="3600" dirty="0" smtClean="0"/>
              <a:t>It isn’t what the world holds out for you… but what you bring to it!”</a:t>
            </a:r>
          </a:p>
          <a:p>
            <a:pPr>
              <a:buFontTx/>
              <a:buNone/>
            </a:pPr>
            <a:r>
              <a:rPr lang="en-US" sz="3600" dirty="0" smtClean="0"/>
              <a:t>					L.M. Montgomery</a:t>
            </a:r>
          </a:p>
        </p:txBody>
      </p:sp>
      <p:pic>
        <p:nvPicPr>
          <p:cNvPr id="5" name="Picture 4" descr="469px-LMM_signed_photo.jpg"/>
          <p:cNvPicPr>
            <a:picLocks noChangeAspect="1"/>
          </p:cNvPicPr>
          <p:nvPr/>
        </p:nvPicPr>
        <p:blipFill>
          <a:blip r:embed="rId2" cstate="print"/>
          <a:stretch>
            <a:fillRect/>
          </a:stretch>
        </p:blipFill>
        <p:spPr>
          <a:xfrm>
            <a:off x="1524000" y="3429000"/>
            <a:ext cx="1965579" cy="251460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Environmental Justice Initiatives</a:t>
            </a:r>
            <a:endParaRPr lang="en-US" dirty="0"/>
          </a:p>
        </p:txBody>
      </p:sp>
      <p:sp>
        <p:nvSpPr>
          <p:cNvPr id="3" name="Content Placeholder 2"/>
          <p:cNvSpPr>
            <a:spLocks noGrp="1"/>
          </p:cNvSpPr>
          <p:nvPr>
            <p:ph idx="1"/>
          </p:nvPr>
        </p:nvSpPr>
        <p:spPr/>
        <p:txBody>
          <a:bodyPr/>
          <a:lstStyle/>
          <a:p>
            <a:r>
              <a:rPr lang="en-US" dirty="0" smtClean="0"/>
              <a:t>Reduced rates for Camden City residents</a:t>
            </a:r>
          </a:p>
          <a:p>
            <a:endParaRPr lang="en-US" sz="1600" dirty="0" smtClean="0"/>
          </a:p>
          <a:p>
            <a:r>
              <a:rPr lang="en-US" dirty="0" smtClean="0"/>
              <a:t>Elimination of truck traffic</a:t>
            </a:r>
          </a:p>
          <a:p>
            <a:endParaRPr lang="en-US" sz="1600" dirty="0" smtClean="0"/>
          </a:p>
          <a:p>
            <a:r>
              <a:rPr lang="en-US" dirty="0" smtClean="0"/>
              <a:t>Creation of a waterfront park</a:t>
            </a:r>
          </a:p>
          <a:p>
            <a:endParaRPr lang="en-US" sz="1600" dirty="0" smtClean="0"/>
          </a:p>
          <a:p>
            <a:r>
              <a:rPr lang="en-US" dirty="0" smtClean="0"/>
              <a:t>Creation of a Community tree nursery</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smtClean="0"/>
              <a:t>Environmental Justice Initiatives (Cont.)</a:t>
            </a:r>
            <a:endParaRPr lang="en-US" sz="3400" dirty="0"/>
          </a:p>
        </p:txBody>
      </p:sp>
      <p:sp>
        <p:nvSpPr>
          <p:cNvPr id="3" name="Content Placeholder 2"/>
          <p:cNvSpPr>
            <a:spLocks noGrp="1"/>
          </p:cNvSpPr>
          <p:nvPr>
            <p:ph idx="1"/>
          </p:nvPr>
        </p:nvSpPr>
        <p:spPr/>
        <p:txBody>
          <a:bodyPr/>
          <a:lstStyle/>
          <a:p>
            <a:r>
              <a:rPr lang="en-US" dirty="0" smtClean="0"/>
              <a:t>Flooding reduction initiatives</a:t>
            </a:r>
          </a:p>
          <a:p>
            <a:endParaRPr lang="en-US" sz="1600" dirty="0" smtClean="0"/>
          </a:p>
          <a:p>
            <a:r>
              <a:rPr lang="en-US" dirty="0" smtClean="0"/>
              <a:t>Combined sewer overflow system improvements</a:t>
            </a:r>
          </a:p>
          <a:p>
            <a:endParaRPr lang="en-US" sz="1600" dirty="0" smtClean="0"/>
          </a:p>
          <a:p>
            <a:r>
              <a:rPr lang="en-US" dirty="0" smtClean="0"/>
              <a:t>Federal Grant Assistance to the City</a:t>
            </a:r>
          </a:p>
          <a:p>
            <a:endParaRPr lang="en-US" sz="1600" dirty="0" smtClean="0"/>
          </a:p>
          <a:p>
            <a:r>
              <a:rPr lang="en-US" dirty="0" smtClean="0"/>
              <a:t>Provision of Technical Assistance to the Community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Improved Relations with Community &amp; Regulators</a:t>
            </a:r>
            <a:endParaRPr lang="en-US" dirty="0"/>
          </a:p>
        </p:txBody>
      </p:sp>
      <p:sp>
        <p:nvSpPr>
          <p:cNvPr id="3" name="Content Placeholder 2"/>
          <p:cNvSpPr>
            <a:spLocks noGrp="1"/>
          </p:cNvSpPr>
          <p:nvPr>
            <p:ph idx="1"/>
          </p:nvPr>
        </p:nvSpPr>
        <p:spPr/>
        <p:txBody>
          <a:bodyPr/>
          <a:lstStyle/>
          <a:p>
            <a:r>
              <a:rPr lang="en-US" dirty="0" smtClean="0"/>
              <a:t>CCMUA and Community groups now civic partners</a:t>
            </a:r>
          </a:p>
          <a:p>
            <a:pPr lvl="1">
              <a:buFont typeface="Wingdings" pitchFamily="2" charset="2"/>
              <a:buChar char="§"/>
            </a:pPr>
            <a:r>
              <a:rPr lang="en-US" dirty="0" smtClean="0"/>
              <a:t>Joint recipients of USEPA Grant for diesel reductions </a:t>
            </a:r>
          </a:p>
          <a:p>
            <a:pPr lvl="1">
              <a:buFont typeface="Wingdings" pitchFamily="2" charset="2"/>
              <a:buChar char="§"/>
            </a:pPr>
            <a:r>
              <a:rPr lang="en-US" dirty="0" smtClean="0"/>
              <a:t>Joint recipients of USEPA CARE Grant</a:t>
            </a:r>
          </a:p>
          <a:p>
            <a:pPr>
              <a:buFont typeface="Arial" pitchFamily="34" charset="0"/>
              <a:buChar char="•"/>
            </a:pPr>
            <a:r>
              <a:rPr lang="en-US" dirty="0" smtClean="0"/>
              <a:t>CCMUA recognized by USEPA and NJDEP for improved performance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t>Doing the Right Thing is also the Smart Thing</a:t>
            </a:r>
            <a:endParaRPr lang="en-US" sz="3000" dirty="0"/>
          </a:p>
        </p:txBody>
      </p:sp>
      <p:sp>
        <p:nvSpPr>
          <p:cNvPr id="3" name="Content Placeholder 2"/>
          <p:cNvSpPr>
            <a:spLocks noGrp="1"/>
          </p:cNvSpPr>
          <p:nvPr>
            <p:ph idx="1"/>
          </p:nvPr>
        </p:nvSpPr>
        <p:spPr/>
        <p:txBody>
          <a:bodyPr/>
          <a:lstStyle/>
          <a:p>
            <a:r>
              <a:rPr lang="en-US" sz="2800" dirty="0" smtClean="0"/>
              <a:t>Improved relations with community &amp; regulatory agencies results in reduced risk to agency</a:t>
            </a:r>
          </a:p>
          <a:p>
            <a:pPr lvl="1">
              <a:buFont typeface="Wingdings" pitchFamily="2" charset="2"/>
              <a:buChar char="§"/>
            </a:pPr>
            <a:endParaRPr lang="en-US" sz="2400" dirty="0" smtClean="0"/>
          </a:p>
          <a:p>
            <a:pPr lvl="1">
              <a:buFont typeface="Wingdings" pitchFamily="2" charset="2"/>
              <a:buChar char="§"/>
            </a:pPr>
            <a:r>
              <a:rPr lang="en-US" sz="2400" dirty="0" smtClean="0"/>
              <a:t>Reduced risk of fines, lawsuits</a:t>
            </a:r>
          </a:p>
          <a:p>
            <a:pPr lvl="1">
              <a:buFont typeface="Wingdings" pitchFamily="2" charset="2"/>
              <a:buChar char="§"/>
            </a:pPr>
            <a:endParaRPr lang="en-US" sz="2400" dirty="0" smtClean="0"/>
          </a:p>
          <a:p>
            <a:pPr lvl="1">
              <a:buFont typeface="Wingdings" pitchFamily="2" charset="2"/>
              <a:buChar char="§"/>
            </a:pPr>
            <a:r>
              <a:rPr lang="en-US" sz="2400" dirty="0" smtClean="0"/>
              <a:t>Reduced risk of bad public relations</a:t>
            </a:r>
          </a:p>
          <a:p>
            <a:pPr lvl="1"/>
            <a:endParaRPr lang="en-U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04800" y="457200"/>
            <a:ext cx="8496300" cy="914400"/>
          </a:xfrm>
        </p:spPr>
        <p:txBody>
          <a:bodyPr/>
          <a:lstStyle/>
          <a:p>
            <a:r>
              <a:rPr lang="en-US" sz="3600" dirty="0" smtClean="0"/>
              <a:t>The ”Cost” of Environmental Justice</a:t>
            </a:r>
          </a:p>
        </p:txBody>
      </p:sp>
      <p:sp>
        <p:nvSpPr>
          <p:cNvPr id="19459" name="Rectangle 3"/>
          <p:cNvSpPr>
            <a:spLocks noGrp="1" noChangeArrowheads="1"/>
          </p:cNvSpPr>
          <p:nvPr>
            <p:ph type="body" idx="1"/>
          </p:nvPr>
        </p:nvSpPr>
        <p:spPr>
          <a:xfrm>
            <a:off x="457200" y="1676400"/>
            <a:ext cx="8229600" cy="4495800"/>
          </a:xfrm>
        </p:spPr>
        <p:txBody>
          <a:bodyPr/>
          <a:lstStyle/>
          <a:p>
            <a:r>
              <a:rPr lang="en-US" sz="2800" dirty="0" smtClean="0"/>
              <a:t>Did improved environmental performance result in cost increases or rate increases?</a:t>
            </a:r>
          </a:p>
          <a:p>
            <a:pPr>
              <a:buFontTx/>
              <a:buNone/>
            </a:pPr>
            <a:r>
              <a:rPr lang="en-US" sz="2800" dirty="0" smtClean="0"/>
              <a:t>			</a:t>
            </a:r>
            <a:r>
              <a:rPr lang="en-US" sz="2800" b="1" dirty="0" smtClean="0"/>
              <a:t>NO!</a:t>
            </a:r>
          </a:p>
          <a:p>
            <a:r>
              <a:rPr lang="en-US" sz="2800" dirty="0" smtClean="0"/>
              <a:t>Team managers were directed not to choose between performance improvements and cost savings, but rather to look for initiatives that would </a:t>
            </a:r>
            <a:r>
              <a:rPr lang="en-US" sz="2800" u="sng" dirty="0" smtClean="0"/>
              <a:t>both</a:t>
            </a:r>
            <a:r>
              <a:rPr lang="en-US" sz="2800" dirty="0" smtClean="0"/>
              <a:t> improve performance </a:t>
            </a:r>
            <a:r>
              <a:rPr lang="en-US" sz="2800" u="sng" dirty="0" smtClean="0"/>
              <a:t>and</a:t>
            </a:r>
            <a:r>
              <a:rPr lang="en-US" sz="2800" dirty="0" smtClean="0"/>
              <a:t> reduce costs </a:t>
            </a:r>
          </a:p>
          <a:p>
            <a:r>
              <a:rPr lang="en-US" sz="2800" dirty="0" smtClean="0"/>
              <a:t>Other Environmental Justice initiatives were generally low cost/high impact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152400"/>
            <a:ext cx="8229600" cy="1384300"/>
          </a:xfrm>
        </p:spPr>
        <p:txBody>
          <a:bodyPr/>
          <a:lstStyle/>
          <a:p>
            <a:pPr algn="ctr"/>
            <a:r>
              <a:rPr lang="en-US" sz="3600" dirty="0" smtClean="0"/>
              <a:t>Economic Benefits  </a:t>
            </a:r>
          </a:p>
        </p:txBody>
      </p:sp>
      <p:sp>
        <p:nvSpPr>
          <p:cNvPr id="20483" name="Content Placeholder 2"/>
          <p:cNvSpPr>
            <a:spLocks noGrp="1"/>
          </p:cNvSpPr>
          <p:nvPr>
            <p:ph idx="1"/>
          </p:nvPr>
        </p:nvSpPr>
        <p:spPr>
          <a:xfrm>
            <a:off x="457200" y="1524000"/>
            <a:ext cx="8229600" cy="4114800"/>
          </a:xfrm>
        </p:spPr>
        <p:txBody>
          <a:bodyPr/>
          <a:lstStyle/>
          <a:p>
            <a:pPr eaLnBrk="1" hangingPunct="1"/>
            <a:endParaRPr lang="en-US" sz="1400" dirty="0" smtClean="0"/>
          </a:p>
          <a:p>
            <a:pPr eaLnBrk="1" hangingPunct="1"/>
            <a:r>
              <a:rPr lang="en-US" sz="3000" dirty="0" smtClean="0"/>
              <a:t>Reduced O&amp;M Costs by 25% within three years</a:t>
            </a:r>
          </a:p>
          <a:p>
            <a:pPr eaLnBrk="1" hangingPunct="1"/>
            <a:r>
              <a:rPr lang="en-US" sz="3000" dirty="0" smtClean="0"/>
              <a:t>Annual Savings of $5,000,000 per year</a:t>
            </a:r>
          </a:p>
          <a:p>
            <a:pPr eaLnBrk="1" hangingPunct="1"/>
            <a:r>
              <a:rPr lang="en-US" sz="3000" u="sng" dirty="0" smtClean="0"/>
              <a:t>$50,000,000</a:t>
            </a:r>
            <a:r>
              <a:rPr lang="en-US" sz="3000" dirty="0" smtClean="0"/>
              <a:t> saved since 1999</a:t>
            </a:r>
          </a:p>
          <a:p>
            <a:pPr eaLnBrk="1" hangingPunct="1"/>
            <a:r>
              <a:rPr lang="en-US" sz="3000" dirty="0" smtClean="0"/>
              <a:t>No rate increases since 1996, with three rate cuts</a:t>
            </a:r>
          </a:p>
          <a:p>
            <a:pPr eaLnBrk="1" hangingPunct="1">
              <a:buFontTx/>
              <a:buNone/>
            </a:pPr>
            <a:r>
              <a:rPr lang="en-US" sz="3000" b="1" dirty="0" smtClean="0"/>
              <a:t>    Achieving efficiencies in operations resulted in improved environmental performance </a:t>
            </a:r>
            <a:r>
              <a:rPr lang="en-US" sz="3000" b="1" u="sng" dirty="0" smtClean="0"/>
              <a:t>and</a:t>
            </a:r>
            <a:r>
              <a:rPr lang="en-US" sz="3000" b="1" dirty="0" smtClean="0"/>
              <a:t> cost savings.</a:t>
            </a:r>
          </a:p>
          <a:p>
            <a:endParaRPr lang="en-US"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Next Steps</a:t>
            </a:r>
            <a:endParaRPr lang="en-US" dirty="0"/>
          </a:p>
        </p:txBody>
      </p:sp>
      <p:sp>
        <p:nvSpPr>
          <p:cNvPr id="3" name="Content Placeholder 2"/>
          <p:cNvSpPr>
            <a:spLocks noGrp="1"/>
          </p:cNvSpPr>
          <p:nvPr>
            <p:ph idx="1"/>
          </p:nvPr>
        </p:nvSpPr>
        <p:spPr/>
        <p:txBody>
          <a:bodyPr/>
          <a:lstStyle/>
          <a:p>
            <a:r>
              <a:rPr lang="en-US" dirty="0" smtClean="0"/>
              <a:t>Odor Control Initiatives</a:t>
            </a:r>
          </a:p>
          <a:p>
            <a:pPr lvl="1">
              <a:buFont typeface="Wingdings" pitchFamily="2" charset="2"/>
              <a:buChar char="§"/>
            </a:pPr>
            <a:r>
              <a:rPr lang="en-US" dirty="0" smtClean="0"/>
              <a:t>New sludge drying facility</a:t>
            </a:r>
          </a:p>
          <a:p>
            <a:pPr lvl="1">
              <a:buFont typeface="Wingdings" pitchFamily="2" charset="2"/>
              <a:buChar char="§"/>
            </a:pPr>
            <a:r>
              <a:rPr lang="en-US" dirty="0" smtClean="0"/>
              <a:t>Upgraded odor control systems</a:t>
            </a:r>
          </a:p>
          <a:p>
            <a:pPr lvl="1">
              <a:buNone/>
            </a:pPr>
            <a:endParaRPr lang="en-US" dirty="0" smtClean="0"/>
          </a:p>
          <a:p>
            <a:r>
              <a:rPr lang="en-US" dirty="0" smtClean="0"/>
              <a:t>Community Outreach Initiatives</a:t>
            </a:r>
          </a:p>
          <a:p>
            <a:pPr lvl="1">
              <a:buFont typeface="Arial" pitchFamily="34" charset="0"/>
              <a:buChar char="•"/>
            </a:pPr>
            <a:r>
              <a:rPr lang="en-US" dirty="0" smtClean="0"/>
              <a:t>Public Safety</a:t>
            </a:r>
          </a:p>
          <a:p>
            <a:pPr lvl="1">
              <a:buFont typeface="Arial" pitchFamily="34" charset="0"/>
              <a:buChar char="•"/>
            </a:pPr>
            <a:r>
              <a:rPr lang="en-US" dirty="0" smtClean="0"/>
              <a:t>Green Space</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t>EMS Benefits Available to All  </a:t>
            </a:r>
          </a:p>
        </p:txBody>
      </p:sp>
      <p:sp>
        <p:nvSpPr>
          <p:cNvPr id="26627" name="Rectangle 3"/>
          <p:cNvSpPr>
            <a:spLocks noGrp="1" noChangeArrowheads="1"/>
          </p:cNvSpPr>
          <p:nvPr>
            <p:ph type="body" idx="1"/>
          </p:nvPr>
        </p:nvSpPr>
        <p:spPr/>
        <p:txBody>
          <a:bodyPr/>
          <a:lstStyle/>
          <a:p>
            <a:pPr>
              <a:lnSpc>
                <a:spcPct val="90000"/>
              </a:lnSpc>
            </a:pPr>
            <a:r>
              <a:rPr lang="en-US" smtClean="0"/>
              <a:t>EMS resulted in improved efficiency which led to both improvement in environmental performance </a:t>
            </a:r>
            <a:r>
              <a:rPr lang="en-US" u="sng" smtClean="0"/>
              <a:t>and</a:t>
            </a:r>
            <a:r>
              <a:rPr lang="en-US" smtClean="0"/>
              <a:t> significant cost savings as well</a:t>
            </a:r>
          </a:p>
          <a:p>
            <a:pPr>
              <a:lnSpc>
                <a:spcPct val="90000"/>
              </a:lnSpc>
            </a:pPr>
            <a:r>
              <a:rPr lang="en-US" smtClean="0"/>
              <a:t>CCMUA achieved significant improvements through EMS even though:</a:t>
            </a:r>
          </a:p>
          <a:p>
            <a:pPr lvl="1">
              <a:lnSpc>
                <a:spcPct val="90000"/>
              </a:lnSpc>
            </a:pPr>
            <a:r>
              <a:rPr lang="en-US" smtClean="0"/>
              <a:t>It was an average, borderline compliant, utility prior to EMS</a:t>
            </a:r>
          </a:p>
          <a:p>
            <a:pPr lvl="1">
              <a:lnSpc>
                <a:spcPct val="90000"/>
              </a:lnSpc>
            </a:pPr>
            <a:r>
              <a:rPr lang="en-US" smtClean="0"/>
              <a:t>Camden City is the poorest city in the nation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a:t>
            </a:r>
            <a:endParaRPr lang="en-US" dirty="0"/>
          </a:p>
        </p:txBody>
      </p:sp>
      <p:sp>
        <p:nvSpPr>
          <p:cNvPr id="3" name="Content Placeholder 2"/>
          <p:cNvSpPr>
            <a:spLocks noGrp="1"/>
          </p:cNvSpPr>
          <p:nvPr>
            <p:ph idx="1"/>
          </p:nvPr>
        </p:nvSpPr>
        <p:spPr/>
        <p:txBody>
          <a:bodyPr/>
          <a:lstStyle/>
          <a:p>
            <a:r>
              <a:rPr lang="en-US" sz="2800" dirty="0" smtClean="0"/>
              <a:t>Wastewater Managers have an opportunity to make a big positive difference</a:t>
            </a:r>
          </a:p>
          <a:p>
            <a:pPr lvl="1"/>
            <a:r>
              <a:rPr lang="en-US" sz="2400" dirty="0" smtClean="0"/>
              <a:t>Water quality</a:t>
            </a:r>
          </a:p>
          <a:p>
            <a:pPr lvl="1"/>
            <a:r>
              <a:rPr lang="en-US" sz="2400" dirty="0" smtClean="0"/>
              <a:t>Odor minimization</a:t>
            </a:r>
          </a:p>
          <a:p>
            <a:pPr lvl="1"/>
            <a:r>
              <a:rPr lang="en-US" sz="2400" dirty="0" smtClean="0"/>
              <a:t>Community service</a:t>
            </a:r>
          </a:p>
          <a:p>
            <a:pPr lvl="1">
              <a:buNone/>
            </a:pPr>
            <a:endParaRPr lang="en-US" sz="2400" dirty="0" smtClean="0"/>
          </a:p>
          <a:p>
            <a:pPr>
              <a:buFont typeface="Arial" pitchFamily="34" charset="0"/>
              <a:buChar char="•"/>
            </a:pPr>
            <a:r>
              <a:rPr lang="en-US" sz="2800" dirty="0" smtClean="0"/>
              <a:t>“With great power comes great responsibility”</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3"/>
          <p:cNvSpPr txBox="1">
            <a:spLocks noChangeArrowheads="1"/>
          </p:cNvSpPr>
          <p:nvPr/>
        </p:nvSpPr>
        <p:spPr bwMode="auto">
          <a:xfrm>
            <a:off x="533400" y="1828800"/>
            <a:ext cx="8001000" cy="457200"/>
          </a:xfrm>
          <a:prstGeom prst="rect">
            <a:avLst/>
          </a:prstGeom>
          <a:noFill/>
          <a:ln w="9525">
            <a:noFill/>
            <a:miter lim="800000"/>
            <a:headEnd/>
            <a:tailEnd/>
          </a:ln>
        </p:spPr>
        <p:txBody>
          <a:bodyPr>
            <a:spAutoFit/>
          </a:bodyPr>
          <a:lstStyle/>
          <a:p>
            <a:pPr eaLnBrk="0" hangingPunct="0">
              <a:spcBef>
                <a:spcPct val="50000"/>
              </a:spcBef>
            </a:pPr>
            <a:r>
              <a:rPr lang="en-US" sz="2400"/>
              <a:t>If you would like more information, please contact:</a:t>
            </a:r>
          </a:p>
        </p:txBody>
      </p:sp>
      <p:sp>
        <p:nvSpPr>
          <p:cNvPr id="29699" name="Rectangle 4"/>
          <p:cNvSpPr>
            <a:spLocks noGrp="1" noChangeArrowheads="1"/>
          </p:cNvSpPr>
          <p:nvPr>
            <p:ph type="title" idx="4294967295"/>
          </p:nvPr>
        </p:nvSpPr>
        <p:spPr>
          <a:xfrm>
            <a:off x="0" y="457200"/>
            <a:ext cx="8305800" cy="914400"/>
          </a:xfrm>
        </p:spPr>
        <p:txBody>
          <a:bodyPr/>
          <a:lstStyle/>
          <a:p>
            <a:r>
              <a:rPr lang="en-US" smtClean="0"/>
              <a:t>Thanks for Listening!</a:t>
            </a:r>
          </a:p>
        </p:txBody>
      </p:sp>
      <p:sp>
        <p:nvSpPr>
          <p:cNvPr id="29700" name="Rectangle 5"/>
          <p:cNvSpPr>
            <a:spLocks noChangeArrowheads="1"/>
          </p:cNvSpPr>
          <p:nvPr/>
        </p:nvSpPr>
        <p:spPr bwMode="auto">
          <a:xfrm>
            <a:off x="2286000" y="2895600"/>
            <a:ext cx="6400800" cy="2590800"/>
          </a:xfrm>
          <a:prstGeom prst="rect">
            <a:avLst/>
          </a:prstGeom>
          <a:noFill/>
          <a:ln w="9525">
            <a:noFill/>
            <a:miter lim="800000"/>
            <a:headEnd/>
            <a:tailEnd/>
          </a:ln>
        </p:spPr>
        <p:txBody>
          <a:bodyPr/>
          <a:lstStyle/>
          <a:p>
            <a:pPr eaLnBrk="0" hangingPunct="0">
              <a:spcBef>
                <a:spcPct val="20000"/>
              </a:spcBef>
              <a:buClr>
                <a:schemeClr val="tx2"/>
              </a:buClr>
            </a:pPr>
            <a:r>
              <a:rPr lang="en-US" sz="1800" b="1">
                <a:cs typeface="Times New Roman" pitchFamily="18" charset="0"/>
              </a:rPr>
              <a:t>Andrew Kricun, P.E.</a:t>
            </a:r>
          </a:p>
          <a:p>
            <a:pPr eaLnBrk="0" hangingPunct="0">
              <a:spcBef>
                <a:spcPct val="20000"/>
              </a:spcBef>
              <a:buClr>
                <a:schemeClr val="tx2"/>
              </a:buClr>
            </a:pPr>
            <a:r>
              <a:rPr lang="en-US" sz="1800" b="1">
                <a:cs typeface="Times New Roman" pitchFamily="18" charset="0"/>
              </a:rPr>
              <a:t>Deputy Executive Director / Chief Engineer</a:t>
            </a:r>
          </a:p>
          <a:p>
            <a:pPr eaLnBrk="0" hangingPunct="0">
              <a:spcBef>
                <a:spcPct val="20000"/>
              </a:spcBef>
              <a:buClr>
                <a:schemeClr val="tx2"/>
              </a:buClr>
            </a:pPr>
            <a:r>
              <a:rPr lang="en-US" sz="1800" b="1">
                <a:cs typeface="Times New Roman" pitchFamily="18" charset="0"/>
              </a:rPr>
              <a:t>Camden County Municipal Utilities Authority</a:t>
            </a:r>
          </a:p>
          <a:p>
            <a:pPr eaLnBrk="0" hangingPunct="0">
              <a:spcBef>
                <a:spcPct val="20000"/>
              </a:spcBef>
              <a:buClr>
                <a:schemeClr val="tx2"/>
              </a:buClr>
            </a:pPr>
            <a:r>
              <a:rPr lang="en-US" sz="1800" b="1">
                <a:cs typeface="Times New Roman" pitchFamily="18" charset="0"/>
              </a:rPr>
              <a:t>Camden, New Jersey</a:t>
            </a:r>
          </a:p>
          <a:p>
            <a:pPr eaLnBrk="0" hangingPunct="0">
              <a:spcBef>
                <a:spcPct val="20000"/>
              </a:spcBef>
              <a:buClr>
                <a:schemeClr val="tx2"/>
              </a:buClr>
            </a:pPr>
            <a:r>
              <a:rPr lang="en-US" sz="1800" b="1">
                <a:cs typeface="Times New Roman" pitchFamily="18" charset="0"/>
              </a:rPr>
              <a:t>856-583-1223</a:t>
            </a:r>
          </a:p>
          <a:p>
            <a:pPr eaLnBrk="0" hangingPunct="0">
              <a:spcBef>
                <a:spcPct val="20000"/>
              </a:spcBef>
              <a:buClr>
                <a:schemeClr val="tx2"/>
              </a:buClr>
            </a:pPr>
            <a:r>
              <a:rPr lang="en-US" sz="1800" b="1">
                <a:cs typeface="Times New Roman" pitchFamily="18" charset="0"/>
                <a:hlinkClick r:id="rId2"/>
              </a:rPr>
              <a:t>andy@ccmua.org</a:t>
            </a:r>
            <a:endParaRPr lang="en-US" sz="1800" b="1">
              <a:cs typeface="Times New Roman" pitchFamily="18" charset="0"/>
            </a:endParaRPr>
          </a:p>
          <a:p>
            <a:pPr eaLnBrk="0" hangingPunct="0">
              <a:spcBef>
                <a:spcPct val="20000"/>
              </a:spcBef>
              <a:buClr>
                <a:schemeClr val="tx2"/>
              </a:buClr>
            </a:pPr>
            <a:endParaRPr lang="en-US" sz="1800" b="1">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p:cNvSpPr>
            <a:spLocks noGrp="1"/>
          </p:cNvSpPr>
          <p:nvPr>
            <p:ph idx="1"/>
          </p:nvPr>
        </p:nvSpPr>
        <p:spPr/>
        <p:txBody>
          <a:bodyPr>
            <a:normAutofit/>
          </a:bodyPr>
          <a:lstStyle/>
          <a:p>
            <a:pPr lvl="1">
              <a:buFontTx/>
              <a:buNone/>
            </a:pPr>
            <a:r>
              <a:rPr lang="en-US" sz="3600" dirty="0" smtClean="0"/>
              <a:t>Wastewater Managers Have A Tremendous Challenge…</a:t>
            </a:r>
          </a:p>
          <a:p>
            <a:pPr lvl="1">
              <a:buFontTx/>
              <a:buNone/>
            </a:pPr>
            <a:endParaRPr lang="en-US" sz="3600" dirty="0" smtClean="0"/>
          </a:p>
          <a:p>
            <a:pPr lvl="1">
              <a:buFontTx/>
              <a:buNone/>
            </a:pPr>
            <a:r>
              <a:rPr lang="en-US" sz="3600" dirty="0" smtClean="0"/>
              <a:t>And Opportunity, To Improve Things!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fontScale="90000"/>
          </a:bodyPr>
          <a:lstStyle/>
          <a:p>
            <a:r>
              <a:rPr lang="en-US" dirty="0" smtClean="0"/>
              <a:t>Wastewater Managers can Make a Positive Difference By:</a:t>
            </a:r>
          </a:p>
        </p:txBody>
      </p:sp>
      <p:sp>
        <p:nvSpPr>
          <p:cNvPr id="5123" name="Content Placeholder 2"/>
          <p:cNvSpPr>
            <a:spLocks noGrp="1"/>
          </p:cNvSpPr>
          <p:nvPr>
            <p:ph idx="1"/>
          </p:nvPr>
        </p:nvSpPr>
        <p:spPr>
          <a:xfrm>
            <a:off x="457200" y="2362200"/>
            <a:ext cx="8229600" cy="4114800"/>
          </a:xfrm>
        </p:spPr>
        <p:txBody>
          <a:bodyPr/>
          <a:lstStyle/>
          <a:p>
            <a:r>
              <a:rPr lang="en-US" dirty="0" smtClean="0"/>
              <a:t>Optimizing Water Quality</a:t>
            </a:r>
          </a:p>
          <a:p>
            <a:r>
              <a:rPr lang="en-US" dirty="0" smtClean="0"/>
              <a:t>Minimizing Odors</a:t>
            </a:r>
          </a:p>
          <a:p>
            <a:r>
              <a:rPr lang="en-US" dirty="0" smtClean="0"/>
              <a:t>Achieving Cost Efficiencies to Reduce Rates</a:t>
            </a:r>
          </a:p>
          <a:p>
            <a:r>
              <a:rPr lang="en-US" dirty="0" smtClean="0"/>
              <a:t>Reducing Carbon Footprint, and Other Green Initiatives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p:txBody>
          <a:bodyPr/>
          <a:lstStyle/>
          <a:p>
            <a:pPr>
              <a:buNone/>
            </a:pPr>
            <a:r>
              <a:rPr lang="en-US" sz="3600" dirty="0" smtClean="0"/>
              <a:t>These challenges, </a:t>
            </a:r>
            <a:r>
              <a:rPr lang="en-US" sz="3600" u="sng" dirty="0" smtClean="0"/>
              <a:t>and opportunities</a:t>
            </a:r>
            <a:r>
              <a:rPr lang="en-US" sz="3600" dirty="0" smtClean="0"/>
              <a:t>, are especially prevalent for wastewater utilities operating in economically distressed communities…like Camden City, NJ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8"/>
          <p:cNvSpPr>
            <a:spLocks noGrp="1" noChangeArrowheads="1"/>
          </p:cNvSpPr>
          <p:nvPr>
            <p:ph type="title"/>
          </p:nvPr>
        </p:nvSpPr>
        <p:spPr>
          <a:xfrm>
            <a:off x="304800" y="457200"/>
            <a:ext cx="8610600" cy="914400"/>
          </a:xfrm>
        </p:spPr>
        <p:txBody>
          <a:bodyPr>
            <a:normAutofit/>
          </a:bodyPr>
          <a:lstStyle/>
          <a:p>
            <a:pPr algn="ctr"/>
            <a:r>
              <a:rPr lang="en-US" dirty="0" smtClean="0"/>
              <a:t>Camden City, NJ</a:t>
            </a:r>
          </a:p>
        </p:txBody>
      </p:sp>
      <p:sp>
        <p:nvSpPr>
          <p:cNvPr id="7170" name="Rectangle 3"/>
          <p:cNvSpPr>
            <a:spLocks noGrp="1" noChangeArrowheads="1"/>
          </p:cNvSpPr>
          <p:nvPr>
            <p:ph idx="1"/>
          </p:nvPr>
        </p:nvSpPr>
        <p:spPr>
          <a:xfrm>
            <a:off x="304800" y="1752600"/>
            <a:ext cx="8534400" cy="4495800"/>
          </a:xfrm>
        </p:spPr>
        <p:txBody>
          <a:bodyPr>
            <a:normAutofit/>
          </a:bodyPr>
          <a:lstStyle/>
          <a:p>
            <a:r>
              <a:rPr lang="en-US" dirty="0" smtClean="0"/>
              <a:t>One of the poorest cities in the nation</a:t>
            </a:r>
          </a:p>
          <a:p>
            <a:r>
              <a:rPr lang="en-US" dirty="0" smtClean="0"/>
              <a:t>One of the highest rates of violent crime in the nation</a:t>
            </a:r>
          </a:p>
          <a:p>
            <a:r>
              <a:rPr lang="en-US" dirty="0" smtClean="0"/>
              <a:t>Poor urban planning (little separation between residential community and industry) </a:t>
            </a:r>
          </a:p>
          <a:p>
            <a:r>
              <a:rPr lang="en-US" dirty="0" smtClean="0"/>
              <a:t>Aging infrastructure (sewer system is over 100 years old)</a:t>
            </a:r>
          </a:p>
          <a:p>
            <a:endParaRPr lang="en-US" dirty="0" smtClean="0"/>
          </a:p>
        </p:txBody>
      </p:sp>
      <p:sp>
        <p:nvSpPr>
          <p:cNvPr id="7171" name="Rectangle 7"/>
          <p:cNvSpPr>
            <a:spLocks noChangeArrowheads="1"/>
          </p:cNvSpPr>
          <p:nvPr/>
        </p:nvSpPr>
        <p:spPr bwMode="auto">
          <a:xfrm>
            <a:off x="4479925" y="3200400"/>
            <a:ext cx="184150" cy="457200"/>
          </a:xfrm>
          <a:prstGeom prst="rect">
            <a:avLst/>
          </a:prstGeom>
          <a:noFill/>
          <a:ln w="9525">
            <a:noFill/>
            <a:miter lim="800000"/>
            <a:headEnd/>
            <a:tailEnd/>
          </a:ln>
        </p:spPr>
        <p:txBody>
          <a:bodyPr wrap="none" anchor="ctr">
            <a:spAutoFit/>
          </a:bodyPr>
          <a:lstStyle/>
          <a:p>
            <a:pPr algn="ctr" eaLnBrk="0" hangingPunct="0"/>
            <a:endParaRPr lang="en-US" altLang="zh-CN" sz="2400" b="1">
              <a:ea typeface="宋体"/>
              <a:cs typeface="宋体"/>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457200"/>
            <a:ext cx="9144000" cy="914400"/>
          </a:xfrm>
        </p:spPr>
        <p:txBody>
          <a:bodyPr>
            <a:normAutofit fontScale="90000"/>
          </a:bodyPr>
          <a:lstStyle/>
          <a:p>
            <a:r>
              <a:rPr lang="en-US" sz="3000" smtClean="0"/>
              <a:t>Camden County Municipal Utilities Authority (CCMUA)</a:t>
            </a:r>
          </a:p>
        </p:txBody>
      </p:sp>
      <p:sp>
        <p:nvSpPr>
          <p:cNvPr id="8195" name="Rectangle 3"/>
          <p:cNvSpPr>
            <a:spLocks noGrp="1" noChangeArrowheads="1"/>
          </p:cNvSpPr>
          <p:nvPr>
            <p:ph idx="1"/>
          </p:nvPr>
        </p:nvSpPr>
        <p:spPr>
          <a:xfrm>
            <a:off x="304800" y="1828800"/>
            <a:ext cx="3276600" cy="4495800"/>
          </a:xfrm>
        </p:spPr>
        <p:txBody>
          <a:bodyPr>
            <a:normAutofit/>
          </a:bodyPr>
          <a:lstStyle/>
          <a:p>
            <a:pPr marL="174625" indent="-174625">
              <a:lnSpc>
                <a:spcPct val="125000"/>
              </a:lnSpc>
            </a:pPr>
            <a:r>
              <a:rPr lang="en-US" sz="2100" smtClean="0"/>
              <a:t>Services 500,000 customers in Southern New Jersey</a:t>
            </a:r>
          </a:p>
          <a:p>
            <a:pPr marL="174625" indent="-174625">
              <a:lnSpc>
                <a:spcPct val="125000"/>
              </a:lnSpc>
            </a:pPr>
            <a:r>
              <a:rPr lang="en-US" sz="2100" smtClean="0"/>
              <a:t>Design Flow: 80 MGD </a:t>
            </a:r>
          </a:p>
          <a:p>
            <a:pPr marL="174625" indent="-174625">
              <a:lnSpc>
                <a:spcPct val="125000"/>
              </a:lnSpc>
            </a:pPr>
            <a:r>
              <a:rPr lang="en-US" sz="2100" smtClean="0"/>
              <a:t>Average Flow: 58 MGD</a:t>
            </a:r>
          </a:p>
          <a:p>
            <a:pPr marL="174625" indent="-174625">
              <a:lnSpc>
                <a:spcPct val="125000"/>
              </a:lnSpc>
            </a:pPr>
            <a:r>
              <a:rPr lang="en-US" sz="2100" smtClean="0"/>
              <a:t>Secondary, pure oxygen activated sludge treatment </a:t>
            </a:r>
          </a:p>
          <a:p>
            <a:pPr marL="174625" indent="-174625">
              <a:lnSpc>
                <a:spcPct val="125000"/>
              </a:lnSpc>
            </a:pPr>
            <a:r>
              <a:rPr lang="en-US" sz="2100" smtClean="0"/>
              <a:t>Discharges to Delaware River</a:t>
            </a:r>
          </a:p>
        </p:txBody>
      </p:sp>
      <p:pic>
        <p:nvPicPr>
          <p:cNvPr id="8196" name="Picture 4" descr="Delaware 1 WPCP"/>
          <p:cNvPicPr>
            <a:picLocks noChangeAspect="1" noChangeArrowheads="1"/>
          </p:cNvPicPr>
          <p:nvPr/>
        </p:nvPicPr>
        <p:blipFill>
          <a:blip r:embed="rId2" cstate="print"/>
          <a:srcRect/>
          <a:stretch>
            <a:fillRect/>
          </a:stretch>
        </p:blipFill>
        <p:spPr bwMode="auto">
          <a:xfrm>
            <a:off x="3581400" y="1828800"/>
            <a:ext cx="5410200" cy="42799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mtClean="0"/>
              <a:t>Initial Conditions</a:t>
            </a:r>
          </a:p>
        </p:txBody>
      </p:sp>
      <p:sp>
        <p:nvSpPr>
          <p:cNvPr id="11267" name="Rectangle 3"/>
          <p:cNvSpPr>
            <a:spLocks noGrp="1" noChangeArrowheads="1"/>
          </p:cNvSpPr>
          <p:nvPr>
            <p:ph idx="1"/>
          </p:nvPr>
        </p:nvSpPr>
        <p:spPr/>
        <p:txBody>
          <a:bodyPr/>
          <a:lstStyle/>
          <a:p>
            <a:pPr>
              <a:buFontTx/>
              <a:buNone/>
            </a:pPr>
            <a:endParaRPr lang="en-US" b="1" smtClean="0"/>
          </a:p>
          <a:p>
            <a:pPr lvl="1"/>
            <a:r>
              <a:rPr lang="en-US" smtClean="0">
                <a:cs typeface="Times New Roman" pitchFamily="18" charset="0"/>
              </a:rPr>
              <a:t>CCMUA obliged to raise rates by 22½%, from $275 per household to $337</a:t>
            </a:r>
          </a:p>
          <a:p>
            <a:pPr lvl="1"/>
            <a:r>
              <a:rPr lang="en-US" smtClean="0">
                <a:cs typeface="Times New Roman" pitchFamily="18" charset="0"/>
              </a:rPr>
              <a:t>Numerous odor complaints from neighboring residents</a:t>
            </a:r>
          </a:p>
          <a:p>
            <a:pPr lvl="1"/>
            <a:r>
              <a:rPr lang="en-US" smtClean="0">
                <a:cs typeface="Times New Roman" pitchFamily="18" charset="0"/>
              </a:rPr>
              <a:t>Plant struggling to meet state discharge limits, despite receiving only 70% of rated capacity</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dirty="0" smtClean="0"/>
              <a:t>Initial Conditions (cont.)</a:t>
            </a:r>
          </a:p>
        </p:txBody>
      </p:sp>
      <p:sp>
        <p:nvSpPr>
          <p:cNvPr id="12291" name="Rectangle 3"/>
          <p:cNvSpPr>
            <a:spLocks noGrp="1" noChangeArrowheads="1"/>
          </p:cNvSpPr>
          <p:nvPr>
            <p:ph idx="1"/>
          </p:nvPr>
        </p:nvSpPr>
        <p:spPr>
          <a:xfrm>
            <a:off x="381000" y="1752600"/>
            <a:ext cx="8382000" cy="4495800"/>
          </a:xfrm>
        </p:spPr>
        <p:txBody>
          <a:bodyPr>
            <a:normAutofit/>
          </a:bodyPr>
          <a:lstStyle/>
          <a:p>
            <a:pPr>
              <a:buFontTx/>
              <a:buNone/>
            </a:pPr>
            <a:r>
              <a:rPr lang="en-US" dirty="0" smtClean="0"/>
              <a:t>Odor problems lead to:</a:t>
            </a:r>
          </a:p>
          <a:p>
            <a:endParaRPr lang="en-US" dirty="0" smtClean="0"/>
          </a:p>
          <a:p>
            <a:r>
              <a:rPr lang="en-US" dirty="0" smtClean="0"/>
              <a:t>Adversarial relationship with community – Lawsuit filed</a:t>
            </a:r>
          </a:p>
          <a:p>
            <a:endParaRPr lang="en-US" dirty="0" smtClean="0"/>
          </a:p>
          <a:p>
            <a:r>
              <a:rPr lang="en-US" dirty="0" smtClean="0"/>
              <a:t>Adversarial relationship with regulators - $8 million fine</a:t>
            </a:r>
          </a:p>
          <a:p>
            <a:pPr>
              <a:buFontTx/>
              <a:buNone/>
            </a:pPr>
            <a:endParaRPr lang="en-US" b="1" u="sng"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cean">
  <a:themeElements>
    <a:clrScheme name="Office Theme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ffice Them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Office Theme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ffice Theme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ffice Theme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ffice Theme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ffice Theme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ffice Theme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Ocean</Template>
  <TotalTime>4248</TotalTime>
  <Words>1281</Words>
  <Application>Microsoft Office PowerPoint</Application>
  <PresentationFormat>On-screen Show (4:3)</PresentationFormat>
  <Paragraphs>176</Paragraphs>
  <Slides>29</Slides>
  <Notes>3</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Ocean</vt:lpstr>
      <vt:lpstr>Promoting Environmental Justice as an Essential Best Management Practice for Utilities in Economically Distressed Communities</vt:lpstr>
      <vt:lpstr>Slide 2</vt:lpstr>
      <vt:lpstr>Slide 3</vt:lpstr>
      <vt:lpstr>Wastewater Managers can Make a Positive Difference By:</vt:lpstr>
      <vt:lpstr>Slide 5</vt:lpstr>
      <vt:lpstr>Camden City, NJ</vt:lpstr>
      <vt:lpstr>Camden County Municipal Utilities Authority (CCMUA)</vt:lpstr>
      <vt:lpstr>Initial Conditions</vt:lpstr>
      <vt:lpstr>Initial Conditions (cont.)</vt:lpstr>
      <vt:lpstr>Turning Point Needed –  Possible Solutions</vt:lpstr>
      <vt:lpstr>Goals</vt:lpstr>
      <vt:lpstr>Environmental Management Systems</vt:lpstr>
      <vt:lpstr>Implementation of EMS</vt:lpstr>
      <vt:lpstr>Gap Analysis</vt:lpstr>
      <vt:lpstr>Team Chartering &amp; Awareness Training</vt:lpstr>
      <vt:lpstr>Odor Prevention       Change Institutional Culture</vt:lpstr>
      <vt:lpstr>Water Quality        Seek “Supercompliance” </vt:lpstr>
      <vt:lpstr>Environmental Management Systems – Environmental Benefits</vt:lpstr>
      <vt:lpstr>Happy Ending … or a New Beginning</vt:lpstr>
      <vt:lpstr>Environmental Justice Initiatives</vt:lpstr>
      <vt:lpstr>Environmental Justice Initiatives (Cont.)</vt:lpstr>
      <vt:lpstr>Improved Relations with Community &amp; Regulators</vt:lpstr>
      <vt:lpstr>Doing the Right Thing is also the Smart Thing</vt:lpstr>
      <vt:lpstr>The ”Cost” of Environmental Justice</vt:lpstr>
      <vt:lpstr>Economic Benefits  </vt:lpstr>
      <vt:lpstr>Next Steps</vt:lpstr>
      <vt:lpstr>EMS Benefits Available to All  </vt:lpstr>
      <vt:lpstr>Conclusion</vt:lpstr>
      <vt:lpstr>Thanks for Listening!</vt:lpstr>
    </vt:vector>
  </TitlesOfParts>
  <Company>CDM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EMS</dc:title>
  <dc:subject>WEFTEC06</dc:subject>
  <dc:creator>Tom Pedersen</dc:creator>
  <cp:lastModifiedBy>andy</cp:lastModifiedBy>
  <cp:revision>321</cp:revision>
  <dcterms:created xsi:type="dcterms:W3CDTF">2000-02-20T19:14:16Z</dcterms:created>
  <dcterms:modified xsi:type="dcterms:W3CDTF">2011-09-13T18:51:04Z</dcterms:modified>
</cp:coreProperties>
</file>